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5"/>
    <p:sldMasterId id="2147483723" r:id="rId6"/>
    <p:sldMasterId id="2147483724" r:id="rId7"/>
    <p:sldMasterId id="2147483725" r:id="rId8"/>
    <p:sldMasterId id="214748372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Lst>
  <p:sldSz cy="5143500" cx="9144000"/>
  <p:notesSz cx="6858000" cy="9144000"/>
  <p:embeddedFontLst>
    <p:embeddedFont>
      <p:font typeface="Didact Gothic"/>
      <p:regular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055FA4-2E1A-43B5-AD09-1C5DB9DC31B0}">
  <a:tblStyle styleId="{18055FA4-2E1A-43B5-AD09-1C5DB9DC31B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4" Type="http://schemas.openxmlformats.org/officeDocument/2006/relationships/font" Target="fonts/DMSans-boldItalic.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1.xml"/><Relationship Id="rId99" Type="http://schemas.openxmlformats.org/officeDocument/2006/relationships/font" Target="fonts/HelveticaNeueLight-italic.fntdata"/><Relationship Id="rId10" Type="http://schemas.openxmlformats.org/officeDocument/2006/relationships/notesMaster" Target="notesMasters/notesMaster1.xml"/><Relationship Id="rId98" Type="http://schemas.openxmlformats.org/officeDocument/2006/relationships/font" Target="fonts/HelveticaNeueLight-bold.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font" Target="fonts/HelveticaNeue-regular.fntdata"/><Relationship Id="rId92" Type="http://schemas.openxmlformats.org/officeDocument/2006/relationships/font" Target="fonts/DidactGothic-regular.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es/git/tutorials/install-gi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ec6ba5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ec6ba5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ec6ba57c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ec6ba57c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ec6ba57c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ec6ba57c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ec6ba57c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ec6ba57c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ec6ba57c1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ec6ba57c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Profesor</a:t>
            </a:r>
            <a:r>
              <a:rPr lang="es">
                <a:latin typeface="DM Sans"/>
                <a:ea typeface="DM Sans"/>
                <a:cs typeface="DM Sans"/>
                <a:sym typeface="DM Sans"/>
              </a:rPr>
              <a:t>/a: </a:t>
            </a:r>
            <a:r>
              <a:rPr lang="es" u="sng">
                <a:solidFill>
                  <a:schemeClr val="hlink"/>
                </a:solidFill>
                <a:latin typeface="DM Sans"/>
                <a:ea typeface="DM Sans"/>
                <a:cs typeface="DM Sans"/>
                <a:sym typeface="DM Sans"/>
                <a:hlinkClick r:id="rId2"/>
              </a:rPr>
              <a:t>Link </a:t>
            </a:r>
            <a:r>
              <a:rPr lang="es">
                <a:latin typeface="DM Sans"/>
                <a:ea typeface="DM Sans"/>
                <a:cs typeface="DM Sans"/>
                <a:sym typeface="DM Sans"/>
              </a:rPr>
              <a:t>a recurso web donde puedes encontrar refuerzo del proceso de instalación</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ec6ba57c1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ec6ba57c1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ec6ba57c1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ec6ba57c1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ec6ba57c1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ec6ba57c1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ec6ba57c1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ec6ba57c1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ec6ba57c1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ec6ba57c1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ec6ba57c1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ec6ba57c1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6db5886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6db5886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ec6ba57c1_0_4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ec6ba57c1_0_4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ec6ba57c1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ec6ba57c1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ec6ba57c1_0_2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ec6ba57c1_0_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ec6ba57c1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ec6ba57c1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ec6ba57c1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ec6ba57c1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ec6ba57c1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ec6ba57c1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ec6ba57c1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ec6ba57c1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ec6ba57c1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3ec6ba57c1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ec6ba57c1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ec6ba57c1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ec6ba57c1_0_2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ec6ba57c1_0_2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ec6ba57c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ec6ba57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ec6ba57c1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ec6ba57c1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ec6ba57c1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ec6ba57c1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ec6ba57c1_0_2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ec6ba57c1_0_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3ec6ba57c1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3ec6ba57c1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ec6ba57c1_0_2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ec6ba57c1_0_2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ec6ba57c1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ec6ba57c1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ec6ba57c1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ec6ba57c1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ec6ba57c1_0_3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3ec6ba57c1_0_3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i="1" lang="es" sz="1200">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último enviamos a nuestro repositorio Git Directory el archivo </a:t>
            </a:r>
            <a:r>
              <a:rPr i="1" lang="es" sz="1200">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ec6ba57c1_0_3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ec6ba57c1_0_3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ec6ba57c1_0_3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ec6ba57c1_0_3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ec6ba57c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3ec6ba57c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ec6ba57c1_0_3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3ec6ba57c1_0_3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ec6ba57c1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ec6ba57c1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ec6ba57c1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ec6ba57c1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ec6ba57c1_0_3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ec6ba57c1_0_3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3ec6ba57c1_0_3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3ec6ba57c1_0_3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ec6ba57c1_0_3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ec6ba57c1_0_3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ec6ba57c1_0_3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ec6ba57c1_0_3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ec6ba57c1_0_3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ec6ba57c1_0_3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3ec6ba57c1_0_3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3ec6ba57c1_0_3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3ec6ba57c1_0_3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3ec6ba57c1_0_3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ec6ba57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ec6ba57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ec6ba57c1_0_3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3ec6ba57c1_0_3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ec6ba57c1_0_3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3ec6ba57c1_0_3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ec6ba57c1_0_3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ec6ba57c1_0_3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ec6ba57c1_0_3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ec6ba57c1_0_3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ec6ba57c1_0_1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3ec6ba57c1_0_1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ec6ba57c1_0_3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3ec6ba57c1_0_3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3ec6ba57c1_0_4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3ec6ba57c1_0_4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3ec6ba57c1_0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3ec6ba57c1_0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3ec6ba57c1_0_4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3ec6ba57c1_0_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3ec6ba57c1_0_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3ec6ba57c1_0_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ec6ba57c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ec6ba57c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3ec6ba57c1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3ec6ba57c1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ec6ba57c1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3ec6ba57c1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ec6ba57c1_0_4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3ec6ba57c1_0_4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3ec6ba57c1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3ec6ba57c1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3ec6ba57c1_0_4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3ec6ba57c1_0_4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3ec6ba57c1_0_4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3ec6ba57c1_0_4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3ec6ba57c1_0_4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3ec6ba57c1_0_4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3ec6ba57c1_0_4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3ec6ba57c1_0_4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3ec6ba57c1_0_4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3ec6ba57c1_0_4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40f1a2d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40f1a2d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ec6ba57c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ec6ba57c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40f1a2d6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40f1a2d6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ec6ba57c1_0_4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3ec6ba57c1_0_4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ec6ba57c1_0_4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3ec6ba57c1_0_4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3ec6ba57c1_0_4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3ec6ba57c1_0_4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40f1a2d6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40f1a2d6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43e5e3a7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43e5e3a7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43e5e3a7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43e5e3a7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3ec6ba57c1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3ec6ba57c1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3ec6ba57c1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3ec6ba57c1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3ec6ba57c1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3ec6ba57c1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ec6ba57c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ec6ba57c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ec6ba57c1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3ec6ba57c1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3ec6ba57c1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3ec6ba57c1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ec6ba57c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ec6ba57c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1" name="Shape 101"/>
        <p:cNvGrpSpPr/>
        <p:nvPr/>
      </p:nvGrpSpPr>
      <p:grpSpPr>
        <a:xfrm>
          <a:off x="0" y="0"/>
          <a:ext cx="0" cy="0"/>
          <a:chOff x="0" y="0"/>
          <a:chExt cx="0" cy="0"/>
        </a:xfrm>
      </p:grpSpPr>
      <p:pic>
        <p:nvPicPr>
          <p:cNvPr id="102" name="Google Shape;102;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07" name="Shape 107"/>
        <p:cNvGrpSpPr/>
        <p:nvPr/>
      </p:nvGrpSpPr>
      <p:grpSpPr>
        <a:xfrm>
          <a:off x="0" y="0"/>
          <a:ext cx="0" cy="0"/>
          <a:chOff x="0" y="0"/>
          <a:chExt cx="0" cy="0"/>
        </a:xfrm>
      </p:grpSpPr>
      <p:pic>
        <p:nvPicPr>
          <p:cNvPr id="108" name="Google Shape;10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09" name="Shape 109"/>
        <p:cNvGrpSpPr/>
        <p:nvPr/>
      </p:nvGrpSpPr>
      <p:grpSpPr>
        <a:xfrm>
          <a:off x="0" y="0"/>
          <a:ext cx="0" cy="0"/>
          <a:chOff x="0" y="0"/>
          <a:chExt cx="0" cy="0"/>
        </a:xfrm>
      </p:grpSpPr>
      <p:pic>
        <p:nvPicPr>
          <p:cNvPr id="110" name="Google Shape;110;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 name="Shape 115"/>
        <p:cNvGrpSpPr/>
        <p:nvPr/>
      </p:nvGrpSpPr>
      <p:grpSpPr>
        <a:xfrm>
          <a:off x="0" y="0"/>
          <a:ext cx="0" cy="0"/>
          <a:chOff x="0" y="0"/>
          <a:chExt cx="0" cy="0"/>
        </a:xfrm>
      </p:grpSpPr>
      <p:sp>
        <p:nvSpPr>
          <p:cNvPr id="116" name="Google Shape;11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7" name="Google Shape;11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 name="Google Shape;11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 name="Shape 119"/>
        <p:cNvGrpSpPr/>
        <p:nvPr/>
      </p:nvGrpSpPr>
      <p:grpSpPr>
        <a:xfrm>
          <a:off x="0" y="0"/>
          <a:ext cx="0" cy="0"/>
          <a:chOff x="0" y="0"/>
          <a:chExt cx="0" cy="0"/>
        </a:xfrm>
      </p:grpSpPr>
      <p:sp>
        <p:nvSpPr>
          <p:cNvPr id="120" name="Google Shape;12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1" name="Google Shape;12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2" name="Shape 122"/>
        <p:cNvGrpSpPr/>
        <p:nvPr/>
      </p:nvGrpSpPr>
      <p:grpSpPr>
        <a:xfrm>
          <a:off x="0" y="0"/>
          <a:ext cx="0" cy="0"/>
          <a:chOff x="0" y="0"/>
          <a:chExt cx="0" cy="0"/>
        </a:xfrm>
      </p:grpSpPr>
      <p:sp>
        <p:nvSpPr>
          <p:cNvPr id="123" name="Google Shape;1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5" name="Google Shape;12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 name="Shape 126"/>
        <p:cNvGrpSpPr/>
        <p:nvPr/>
      </p:nvGrpSpPr>
      <p:grpSpPr>
        <a:xfrm>
          <a:off x="0" y="0"/>
          <a:ext cx="0" cy="0"/>
          <a:chOff x="0" y="0"/>
          <a:chExt cx="0" cy="0"/>
        </a:xfrm>
      </p:grpSpPr>
      <p:sp>
        <p:nvSpPr>
          <p:cNvPr id="127" name="Google Shape;12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7" name="Google Shape;13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8" name="Shape 138"/>
        <p:cNvGrpSpPr/>
        <p:nvPr/>
      </p:nvGrpSpPr>
      <p:grpSpPr>
        <a:xfrm>
          <a:off x="0" y="0"/>
          <a:ext cx="0" cy="0"/>
          <a:chOff x="0" y="0"/>
          <a:chExt cx="0" cy="0"/>
        </a:xfrm>
      </p:grpSpPr>
      <p:sp>
        <p:nvSpPr>
          <p:cNvPr id="139" name="Google Shape;13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0" name="Google Shape;14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 name="Shape 141"/>
        <p:cNvGrpSpPr/>
        <p:nvPr/>
      </p:nvGrpSpPr>
      <p:grpSpPr>
        <a:xfrm>
          <a:off x="0" y="0"/>
          <a:ext cx="0" cy="0"/>
          <a:chOff x="0" y="0"/>
          <a:chExt cx="0" cy="0"/>
        </a:xfrm>
      </p:grpSpPr>
      <p:sp>
        <p:nvSpPr>
          <p:cNvPr id="142" name="Google Shape;14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4" name="Google Shape;14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6" name="Google Shape;14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9" name="Google Shape;14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3" name="Google Shape;15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58" name="Shape 158"/>
        <p:cNvGrpSpPr/>
        <p:nvPr/>
      </p:nvGrpSpPr>
      <p:grpSpPr>
        <a:xfrm>
          <a:off x="0" y="0"/>
          <a:ext cx="0" cy="0"/>
          <a:chOff x="0" y="0"/>
          <a:chExt cx="0" cy="0"/>
        </a:xfrm>
      </p:grpSpPr>
      <p:pic>
        <p:nvPicPr>
          <p:cNvPr id="159" name="Google Shape;159;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66" name="Shape 166"/>
        <p:cNvGrpSpPr/>
        <p:nvPr/>
      </p:nvGrpSpPr>
      <p:grpSpPr>
        <a:xfrm>
          <a:off x="0" y="0"/>
          <a:ext cx="0" cy="0"/>
          <a:chOff x="0" y="0"/>
          <a:chExt cx="0" cy="0"/>
        </a:xfrm>
      </p:grpSpPr>
      <p:sp>
        <p:nvSpPr>
          <p:cNvPr id="167" name="Google Shape;167;p48"/>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8" name="Google Shape;168;p48"/>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69" name="Google Shape;169;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2" name="Shape 172"/>
        <p:cNvGrpSpPr/>
        <p:nvPr/>
      </p:nvGrpSpPr>
      <p:grpSpPr>
        <a:xfrm>
          <a:off x="0" y="0"/>
          <a:ext cx="0" cy="0"/>
          <a:chOff x="0" y="0"/>
          <a:chExt cx="0" cy="0"/>
        </a:xfrm>
      </p:grpSpPr>
      <p:sp>
        <p:nvSpPr>
          <p:cNvPr id="173" name="Google Shape;17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75" name="Google Shape;17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6" name="Shape 176"/>
        <p:cNvGrpSpPr/>
        <p:nvPr/>
      </p:nvGrpSpPr>
      <p:grpSpPr>
        <a:xfrm>
          <a:off x="0" y="0"/>
          <a:ext cx="0" cy="0"/>
          <a:chOff x="0" y="0"/>
          <a:chExt cx="0" cy="0"/>
        </a:xfrm>
      </p:grpSpPr>
      <p:sp>
        <p:nvSpPr>
          <p:cNvPr id="177" name="Google Shape;177;p5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8" name="Google Shape;178;p5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9" name="Google Shape;179;p5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5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p5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82" name="Shape 182"/>
        <p:cNvGrpSpPr/>
        <p:nvPr/>
      </p:nvGrpSpPr>
      <p:grpSpPr>
        <a:xfrm>
          <a:off x="0" y="0"/>
          <a:ext cx="0" cy="0"/>
          <a:chOff x="0" y="0"/>
          <a:chExt cx="0" cy="0"/>
        </a:xfrm>
      </p:grpSpPr>
      <p:sp>
        <p:nvSpPr>
          <p:cNvPr id="183" name="Google Shape;183;p5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p5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85" name="Google Shape;185;p5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5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5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8" name="Shape 188"/>
        <p:cNvGrpSpPr/>
        <p:nvPr/>
      </p:nvGrpSpPr>
      <p:grpSpPr>
        <a:xfrm>
          <a:off x="0" y="0"/>
          <a:ext cx="0" cy="0"/>
          <a:chOff x="0" y="0"/>
          <a:chExt cx="0" cy="0"/>
        </a:xfrm>
      </p:grpSpPr>
      <p:sp>
        <p:nvSpPr>
          <p:cNvPr id="189" name="Google Shape;189;p5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5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1" name="Google Shape;191;p5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2" name="Google Shape;192;p5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3" name="Google Shape;193;p5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5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95" name="Shape 195"/>
        <p:cNvGrpSpPr/>
        <p:nvPr/>
      </p:nvGrpSpPr>
      <p:grpSpPr>
        <a:xfrm>
          <a:off x="0" y="0"/>
          <a:ext cx="0" cy="0"/>
          <a:chOff x="0" y="0"/>
          <a:chExt cx="0" cy="0"/>
        </a:xfrm>
      </p:grpSpPr>
      <p:sp>
        <p:nvSpPr>
          <p:cNvPr id="196" name="Google Shape;196;p5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7" name="Google Shape;197;p5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198" name="Google Shape;198;p5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99" name="Google Shape;199;p5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200" name="Google Shape;200;p5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01" name="Google Shape;201;p5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5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3" name="Google Shape;203;p5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04" name="Shape 204"/>
        <p:cNvGrpSpPr/>
        <p:nvPr/>
      </p:nvGrpSpPr>
      <p:grpSpPr>
        <a:xfrm>
          <a:off x="0" y="0"/>
          <a:ext cx="0" cy="0"/>
          <a:chOff x="0" y="0"/>
          <a:chExt cx="0" cy="0"/>
        </a:xfrm>
      </p:grpSpPr>
      <p:sp>
        <p:nvSpPr>
          <p:cNvPr id="205" name="Google Shape;205;p5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5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7" name="Google Shape;207;p5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 name="Google Shape;208;p5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9" name="Shape 209"/>
        <p:cNvGrpSpPr/>
        <p:nvPr/>
      </p:nvGrpSpPr>
      <p:grpSpPr>
        <a:xfrm>
          <a:off x="0" y="0"/>
          <a:ext cx="0" cy="0"/>
          <a:chOff x="0" y="0"/>
          <a:chExt cx="0" cy="0"/>
        </a:xfrm>
      </p:grpSpPr>
      <p:sp>
        <p:nvSpPr>
          <p:cNvPr id="210" name="Google Shape;210;p5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p5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p5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13" name="Shape 213"/>
        <p:cNvGrpSpPr/>
        <p:nvPr/>
      </p:nvGrpSpPr>
      <p:grpSpPr>
        <a:xfrm>
          <a:off x="0" y="0"/>
          <a:ext cx="0" cy="0"/>
          <a:chOff x="0" y="0"/>
          <a:chExt cx="0" cy="0"/>
        </a:xfrm>
      </p:grpSpPr>
      <p:sp>
        <p:nvSpPr>
          <p:cNvPr id="214" name="Google Shape;214;p5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5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216" name="Google Shape;216;p5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17" name="Google Shape;217;p5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5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9" name="Google Shape;219;p5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20" name="Shape 220"/>
        <p:cNvGrpSpPr/>
        <p:nvPr/>
      </p:nvGrpSpPr>
      <p:grpSpPr>
        <a:xfrm>
          <a:off x="0" y="0"/>
          <a:ext cx="0" cy="0"/>
          <a:chOff x="0" y="0"/>
          <a:chExt cx="0" cy="0"/>
        </a:xfrm>
      </p:grpSpPr>
      <p:sp>
        <p:nvSpPr>
          <p:cNvPr id="221" name="Google Shape;221;p5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2" name="Google Shape;222;p57"/>
          <p:cNvSpPr/>
          <p:nvPr>
            <p:ph idx="2" type="pic"/>
          </p:nvPr>
        </p:nvSpPr>
        <p:spPr>
          <a:xfrm>
            <a:off x="3887391" y="740569"/>
            <a:ext cx="4629300" cy="3655200"/>
          </a:xfrm>
          <a:prstGeom prst="rect">
            <a:avLst/>
          </a:prstGeom>
          <a:noFill/>
          <a:ln>
            <a:noFill/>
          </a:ln>
        </p:spPr>
      </p:sp>
      <p:sp>
        <p:nvSpPr>
          <p:cNvPr id="223" name="Google Shape;223;p5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24" name="Google Shape;224;p5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5" name="Google Shape;225;p5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6" name="Google Shape;226;p5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27" name="Shape 227"/>
        <p:cNvGrpSpPr/>
        <p:nvPr/>
      </p:nvGrpSpPr>
      <p:grpSpPr>
        <a:xfrm>
          <a:off x="0" y="0"/>
          <a:ext cx="0" cy="0"/>
          <a:chOff x="0" y="0"/>
          <a:chExt cx="0" cy="0"/>
        </a:xfrm>
      </p:grpSpPr>
      <p:sp>
        <p:nvSpPr>
          <p:cNvPr id="228" name="Google Shape;228;p5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p5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0" name="Google Shape;230;p5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1" name="Google Shape;231;p5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2" name="Google Shape;232;p5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33" name="Shape 233"/>
        <p:cNvGrpSpPr/>
        <p:nvPr/>
      </p:nvGrpSpPr>
      <p:grpSpPr>
        <a:xfrm>
          <a:off x="0" y="0"/>
          <a:ext cx="0" cy="0"/>
          <a:chOff x="0" y="0"/>
          <a:chExt cx="0" cy="0"/>
        </a:xfrm>
      </p:grpSpPr>
      <p:sp>
        <p:nvSpPr>
          <p:cNvPr id="234" name="Google Shape;234;p5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p5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36" name="Google Shape;236;p5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7" name="Google Shape;237;p5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8" name="Google Shape;238;p5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9" name="Shape 239"/>
        <p:cNvGrpSpPr/>
        <p:nvPr/>
      </p:nvGrpSpPr>
      <p:grpSpPr>
        <a:xfrm>
          <a:off x="0" y="0"/>
          <a:ext cx="0" cy="0"/>
          <a:chOff x="0" y="0"/>
          <a:chExt cx="0" cy="0"/>
        </a:xfrm>
      </p:grpSpPr>
      <p:pic>
        <p:nvPicPr>
          <p:cNvPr id="240" name="Google Shape;240;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_2">
    <p:spTree>
      <p:nvGrpSpPr>
        <p:cNvPr id="241" name="Shape 241"/>
        <p:cNvGrpSpPr/>
        <p:nvPr/>
      </p:nvGrpSpPr>
      <p:grpSpPr>
        <a:xfrm>
          <a:off x="0" y="0"/>
          <a:ext cx="0" cy="0"/>
          <a:chOff x="0" y="0"/>
          <a:chExt cx="0" cy="0"/>
        </a:xfrm>
      </p:grpSpPr>
      <p:pic>
        <p:nvPicPr>
          <p:cNvPr id="242" name="Google Shape;242;p6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3" name="Shape 243"/>
        <p:cNvGrpSpPr/>
        <p:nvPr/>
      </p:nvGrpSpPr>
      <p:grpSpPr>
        <a:xfrm>
          <a:off x="0" y="0"/>
          <a:ext cx="0" cy="0"/>
          <a:chOff x="0" y="0"/>
          <a:chExt cx="0" cy="0"/>
        </a:xfrm>
      </p:grpSpPr>
      <p:pic>
        <p:nvPicPr>
          <p:cNvPr id="244" name="Google Shape;244;p6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3">
    <p:spTree>
      <p:nvGrpSpPr>
        <p:cNvPr id="245" name="Shape 245"/>
        <p:cNvGrpSpPr/>
        <p:nvPr/>
      </p:nvGrpSpPr>
      <p:grpSpPr>
        <a:xfrm>
          <a:off x="0" y="0"/>
          <a:ext cx="0" cy="0"/>
          <a:chOff x="0" y="0"/>
          <a:chExt cx="0" cy="0"/>
        </a:xfrm>
      </p:grpSpPr>
      <p:pic>
        <p:nvPicPr>
          <p:cNvPr id="246" name="Google Shape;246;p6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7" name="Shape 247"/>
        <p:cNvGrpSpPr/>
        <p:nvPr/>
      </p:nvGrpSpPr>
      <p:grpSpPr>
        <a:xfrm>
          <a:off x="0" y="0"/>
          <a:ext cx="0" cy="0"/>
          <a:chOff x="0" y="0"/>
          <a:chExt cx="0" cy="0"/>
        </a:xfrm>
      </p:grpSpPr>
      <p:pic>
        <p:nvPicPr>
          <p:cNvPr id="248" name="Google Shape;248;p6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5" name="Shape 255"/>
        <p:cNvGrpSpPr/>
        <p:nvPr/>
      </p:nvGrpSpPr>
      <p:grpSpPr>
        <a:xfrm>
          <a:off x="0" y="0"/>
          <a:ext cx="0" cy="0"/>
          <a:chOff x="0" y="0"/>
          <a:chExt cx="0" cy="0"/>
        </a:xfrm>
      </p:grpSpPr>
      <p:sp>
        <p:nvSpPr>
          <p:cNvPr id="256" name="Google Shape;256;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7" name="Google Shape;257;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8" name="Google Shape;258;p6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9" name="Shape 259"/>
        <p:cNvGrpSpPr/>
        <p:nvPr/>
      </p:nvGrpSpPr>
      <p:grpSpPr>
        <a:xfrm>
          <a:off x="0" y="0"/>
          <a:ext cx="0" cy="0"/>
          <a:chOff x="0" y="0"/>
          <a:chExt cx="0" cy="0"/>
        </a:xfrm>
      </p:grpSpPr>
      <p:pic>
        <p:nvPicPr>
          <p:cNvPr id="260" name="Google Shape;260;p6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1" name="Shape 261"/>
        <p:cNvGrpSpPr/>
        <p:nvPr/>
      </p:nvGrpSpPr>
      <p:grpSpPr>
        <a:xfrm>
          <a:off x="0" y="0"/>
          <a:ext cx="0" cy="0"/>
          <a:chOff x="0" y="0"/>
          <a:chExt cx="0" cy="0"/>
        </a:xfrm>
      </p:grpSpPr>
      <p:pic>
        <p:nvPicPr>
          <p:cNvPr id="262" name="Google Shape;262;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65" name="Shape 265"/>
        <p:cNvGrpSpPr/>
        <p:nvPr/>
      </p:nvGrpSpPr>
      <p:grpSpPr>
        <a:xfrm>
          <a:off x="0" y="0"/>
          <a:ext cx="0" cy="0"/>
          <a:chOff x="0" y="0"/>
          <a:chExt cx="0" cy="0"/>
        </a:xfrm>
      </p:grpSpPr>
      <p:pic>
        <p:nvPicPr>
          <p:cNvPr id="266" name="Google Shape;266;p7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7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69" name="Shape 269"/>
        <p:cNvGrpSpPr/>
        <p:nvPr/>
      </p:nvGrpSpPr>
      <p:grpSpPr>
        <a:xfrm>
          <a:off x="0" y="0"/>
          <a:ext cx="0" cy="0"/>
          <a:chOff x="0" y="0"/>
          <a:chExt cx="0" cy="0"/>
        </a:xfrm>
      </p:grpSpPr>
      <p:pic>
        <p:nvPicPr>
          <p:cNvPr id="270" name="Google Shape;270;p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7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74" name="Shape 274"/>
        <p:cNvGrpSpPr/>
        <p:nvPr/>
      </p:nvGrpSpPr>
      <p:grpSpPr>
        <a:xfrm>
          <a:off x="0" y="0"/>
          <a:ext cx="0" cy="0"/>
          <a:chOff x="0" y="0"/>
          <a:chExt cx="0" cy="0"/>
        </a:xfrm>
      </p:grpSpPr>
      <p:pic>
        <p:nvPicPr>
          <p:cNvPr id="275" name="Google Shape;275;p7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0" name="Shape 280"/>
        <p:cNvGrpSpPr/>
        <p:nvPr/>
      </p:nvGrpSpPr>
      <p:grpSpPr>
        <a:xfrm>
          <a:off x="0" y="0"/>
          <a:ext cx="0" cy="0"/>
          <a:chOff x="0" y="0"/>
          <a:chExt cx="0" cy="0"/>
        </a:xfrm>
      </p:grpSpPr>
      <p:sp>
        <p:nvSpPr>
          <p:cNvPr id="281" name="Google Shape;281;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3" name="Google Shape;28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84" name="Shape 284"/>
        <p:cNvGrpSpPr/>
        <p:nvPr/>
      </p:nvGrpSpPr>
      <p:grpSpPr>
        <a:xfrm>
          <a:off x="0" y="0"/>
          <a:ext cx="0" cy="0"/>
          <a:chOff x="0" y="0"/>
          <a:chExt cx="0" cy="0"/>
        </a:xfrm>
      </p:grpSpPr>
      <p:pic>
        <p:nvPicPr>
          <p:cNvPr id="285" name="Google Shape;285;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19" Type="http://schemas.openxmlformats.org/officeDocument/2006/relationships/theme" Target="../theme/theme6.xml"/><Relationship Id="rId6" Type="http://schemas.openxmlformats.org/officeDocument/2006/relationships/slideLayout" Target="../slideLayouts/slideLayout49.xml"/><Relationship Id="rId18" Type="http://schemas.openxmlformats.org/officeDocument/2006/relationships/slideLayout" Target="../slideLayouts/slideLayout61.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3.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3" name="Google Shape;11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4" name="Google Shape;11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4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2" name="Google Shape;162;p4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3" name="Google Shape;163;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1" name="Shape 251"/>
        <p:cNvGrpSpPr/>
        <p:nvPr/>
      </p:nvGrpSpPr>
      <p:grpSpPr>
        <a:xfrm>
          <a:off x="0" y="0"/>
          <a:ext cx="0" cy="0"/>
          <a:chOff x="0" y="0"/>
          <a:chExt cx="0" cy="0"/>
        </a:xfrm>
      </p:grpSpPr>
      <p:sp>
        <p:nvSpPr>
          <p:cNvPr id="252" name="Google Shape;25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3" name="Google Shape;25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54" name="Google Shape;25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hyperlink" Target="https://moisesdelacruz.medium.com/tutorial-b%C3%A1sico-de-git-y-github-42e46ff4119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docs.google.com/presentation/d/1RRC-FkMaUsQJrJafqZj3Xa8oN6WuxTRGLueUKOhSHs0/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s://git-scm.com/book/es/v1/Fundamentos-de-Git-Viendo-el-hist%C3%B3rico-de-confirmacion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slide" Target="/ppt/slides/slide6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2.xml"/><Relationship Id="rId3" Type="http://schemas.openxmlformats.org/officeDocument/2006/relationships/hyperlink" Target="https://github.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4.xml"/><Relationship Id="rId3" Type="http://schemas.openxmlformats.org/officeDocument/2006/relationships/image" Target="../media/image31.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5.xml"/><Relationship Id="rId3" Type="http://schemas.openxmlformats.org/officeDocument/2006/relationships/image" Target="../media/image37.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6.xml"/><Relationship Id="rId3" Type="http://schemas.openxmlformats.org/officeDocument/2006/relationships/image" Target="../media/image37.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7.xml"/><Relationship Id="rId3" Type="http://schemas.openxmlformats.org/officeDocument/2006/relationships/image" Target="../media/image37.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8.xml"/><Relationship Id="rId3" Type="http://schemas.openxmlformats.org/officeDocument/2006/relationships/image" Target="../media/image46.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0.xml"/><Relationship Id="rId3" Type="http://schemas.openxmlformats.org/officeDocument/2006/relationships/image" Target="../media/image40.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 Id="rId3" Type="http://schemas.openxmlformats.org/officeDocument/2006/relationships/image" Target="../media/image43.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4.xml"/><Relationship Id="rId3" Type="http://schemas.openxmlformats.org/officeDocument/2006/relationships/image" Target="../media/image42.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6.xml"/><Relationship Id="rId3" Type="http://schemas.openxmlformats.org/officeDocument/2006/relationships/image" Target="../media/image41.png"/><Relationship Id="rId4" Type="http://schemas.openxmlformats.org/officeDocument/2006/relationships/hyperlink" Target="https://drive.google.com/file/d/10JdMNw82t9L62AaDGL__45mh1V7TTThL/view?usp=sharing" TargetMode="External"/><Relationship Id="rId5" Type="http://schemas.openxmlformats.org/officeDocument/2006/relationships/hyperlink" Target="https://skills.github.com/" TargetMode="External"/><Relationship Id="rId6" Type="http://schemas.openxmlformats.org/officeDocument/2006/relationships/hyperlink" Target="https://www.digitalocean.com/community/tutorials/how-to-use-git-integration-in-visual-studio-code-e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8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92" name="Google Shape;292;p8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93" name="Google Shape;293;p8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 Los 3 estados</a:t>
            </a:r>
            <a:endParaRPr b="1" sz="4000">
              <a:solidFill>
                <a:schemeClr val="dk1"/>
              </a:solidFill>
              <a:latin typeface="DM Sans"/>
              <a:ea typeface="DM Sans"/>
              <a:cs typeface="DM Sans"/>
              <a:sym typeface="DM Sans"/>
            </a:endParaRPr>
          </a:p>
        </p:txBody>
      </p:sp>
      <p:pic>
        <p:nvPicPr>
          <p:cNvPr id="378" name="Google Shape;378;p89"/>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379" name="Google Shape;379;p89"/>
          <p:cNvSpPr txBox="1"/>
          <p:nvPr/>
        </p:nvSpPr>
        <p:spPr>
          <a:xfrm>
            <a:off x="473350" y="1423075"/>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1er estado </a:t>
            </a:r>
            <a:r>
              <a:rPr lang="es" sz="1350">
                <a:latin typeface="DM Sans"/>
                <a:ea typeface="DM Sans"/>
                <a:cs typeface="DM Sans"/>
                <a:sym typeface="DM Sans"/>
              </a:rPr>
              <a:t>(comienzo del trabajo)</a:t>
            </a:r>
            <a:endParaRPr sz="1350">
              <a:latin typeface="DM Sans"/>
              <a:ea typeface="DM Sans"/>
              <a:cs typeface="DM Sans"/>
              <a:sym typeface="DM Sans"/>
            </a:endParaRPr>
          </a:p>
          <a:p>
            <a:pPr indent="0" lvl="0" marL="0" rtl="0" algn="l">
              <a:lnSpc>
                <a:spcPct val="100000"/>
              </a:lnSpc>
              <a:spcBef>
                <a:spcPts val="0"/>
              </a:spcBef>
              <a:spcAft>
                <a:spcPts val="0"/>
              </a:spcAft>
              <a:buNone/>
            </a:pPr>
            <a:r>
              <a:rPr lang="es" sz="1350">
                <a:highlight>
                  <a:schemeClr val="accent6"/>
                </a:highlight>
                <a:latin typeface="DM Sans"/>
                <a:ea typeface="DM Sans"/>
                <a:cs typeface="DM Sans"/>
                <a:sym typeface="DM Sans"/>
              </a:rPr>
              <a:t>“preparamos las cajas”</a:t>
            </a:r>
            <a:endParaRPr sz="1350">
              <a:highlight>
                <a:schemeClr val="accent6"/>
              </a:highlight>
              <a:latin typeface="DM Sans"/>
              <a:ea typeface="DM Sans"/>
              <a:cs typeface="DM Sans"/>
              <a:sym typeface="DM Sans"/>
            </a:endParaRPr>
          </a:p>
        </p:txBody>
      </p:sp>
      <p:sp>
        <p:nvSpPr>
          <p:cNvPr id="380" name="Google Shape;380;p89"/>
          <p:cNvSpPr txBox="1"/>
          <p:nvPr/>
        </p:nvSpPr>
        <p:spPr>
          <a:xfrm>
            <a:off x="473350" y="26833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2do estado</a:t>
            </a:r>
            <a:r>
              <a:rPr lang="es" sz="1350">
                <a:latin typeface="DM Sans"/>
                <a:ea typeface="DM Sans"/>
                <a:cs typeface="DM Sans"/>
                <a:sym typeface="DM Sans"/>
              </a:rPr>
              <a:t> (archivos listos)</a:t>
            </a:r>
            <a:br>
              <a:rPr lang="es" sz="1350">
                <a:latin typeface="DM Sans"/>
                <a:ea typeface="DM Sans"/>
                <a:cs typeface="DM Sans"/>
                <a:sym typeface="DM Sans"/>
              </a:rPr>
            </a:br>
            <a:r>
              <a:rPr lang="es" sz="1350">
                <a:highlight>
                  <a:schemeClr val="accent6"/>
                </a:highlight>
                <a:latin typeface="DM Sans"/>
                <a:ea typeface="DM Sans"/>
                <a:cs typeface="DM Sans"/>
                <a:sym typeface="DM Sans"/>
              </a:rPr>
              <a:t>“agregamos las cajas listas”</a:t>
            </a:r>
            <a:endParaRPr sz="1350">
              <a:highlight>
                <a:schemeClr val="accent6"/>
              </a:highlight>
              <a:latin typeface="DM Sans"/>
              <a:ea typeface="DM Sans"/>
              <a:cs typeface="DM Sans"/>
              <a:sym typeface="DM Sans"/>
            </a:endParaRPr>
          </a:p>
        </p:txBody>
      </p:sp>
      <p:sp>
        <p:nvSpPr>
          <p:cNvPr id="381" name="Google Shape;381;p89"/>
          <p:cNvSpPr txBox="1"/>
          <p:nvPr/>
        </p:nvSpPr>
        <p:spPr>
          <a:xfrm>
            <a:off x="473350" y="3643175"/>
            <a:ext cx="2891400" cy="76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3er estado</a:t>
            </a:r>
            <a:r>
              <a:rPr lang="es" sz="1350">
                <a:latin typeface="DM Sans"/>
                <a:ea typeface="DM Sans"/>
                <a:cs typeface="DM Sans"/>
                <a:sym typeface="DM Sans"/>
              </a:rPr>
              <a:t> (registro de todos los archivos) </a:t>
            </a:r>
            <a:br>
              <a:rPr lang="es" sz="1350">
                <a:latin typeface="DM Sans"/>
                <a:ea typeface="DM Sans"/>
                <a:cs typeface="DM Sans"/>
                <a:sym typeface="DM Sans"/>
              </a:rPr>
            </a:br>
            <a:r>
              <a:rPr lang="es" sz="1350">
                <a:highlight>
                  <a:schemeClr val="accent6"/>
                </a:highlight>
                <a:latin typeface="DM Sans"/>
                <a:ea typeface="DM Sans"/>
                <a:cs typeface="DM Sans"/>
                <a:sym typeface="DM Sans"/>
              </a:rPr>
              <a:t>“Lote listo”</a:t>
            </a:r>
            <a:endParaRPr sz="1350">
              <a:highlight>
                <a:schemeClr val="accent6"/>
              </a:highlight>
              <a:latin typeface="DM Sans"/>
              <a:ea typeface="DM Sans"/>
              <a:cs typeface="DM Sans"/>
              <a:sym typeface="DM Sans"/>
            </a:endParaRPr>
          </a:p>
        </p:txBody>
      </p:sp>
      <p:sp>
        <p:nvSpPr>
          <p:cNvPr id="382" name="Google Shape;382;p89"/>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a:t>
            </a:r>
            <a:r>
              <a:rPr lang="es" sz="1100">
                <a:solidFill>
                  <a:schemeClr val="accent5"/>
                </a:solidFill>
                <a:latin typeface="DM Sans"/>
                <a:ea typeface="DM Sans"/>
                <a:cs typeface="DM Sans"/>
                <a:sym typeface="DM Sans"/>
              </a:rPr>
              <a:t> </a:t>
            </a:r>
            <a:r>
              <a:rPr lang="es" sz="1100" u="sng">
                <a:solidFill>
                  <a:schemeClr val="accent5"/>
                </a:solidFill>
                <a:latin typeface="DM Sans"/>
                <a:ea typeface="DM Sans"/>
                <a:cs typeface="DM Sans"/>
                <a:sym typeface="DM Sans"/>
                <a:hlinkClick r:id="rId4">
                  <a:extLst>
                    <a:ext uri="{A12FA001-AC4F-418D-AE19-62706E023703}">
                      <ahyp:hlinkClr val="tx"/>
                    </a:ext>
                  </a:extLst>
                </a:hlinkClick>
              </a:rPr>
              <a:t>MoisesDeLaCruz</a:t>
            </a:r>
            <a:endParaRPr i="1" sz="1100" u="sng">
              <a:solidFill>
                <a:schemeClr val="accent5"/>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Relación entre GIT y GITHUB</a:t>
            </a:r>
            <a:endParaRPr b="1" sz="4000">
              <a:solidFill>
                <a:schemeClr val="dk1"/>
              </a:solidFill>
              <a:latin typeface="DM Sans"/>
              <a:ea typeface="DM Sans"/>
              <a:cs typeface="DM Sans"/>
              <a:sym typeface="DM Sans"/>
            </a:endParaRPr>
          </a:p>
        </p:txBody>
      </p:sp>
      <p:pic>
        <p:nvPicPr>
          <p:cNvPr id="388" name="Google Shape;388;p90"/>
          <p:cNvPicPr preferRelativeResize="0"/>
          <p:nvPr/>
        </p:nvPicPr>
        <p:blipFill>
          <a:blip r:embed="rId3">
            <a:alphaModFix/>
          </a:blip>
          <a:stretch>
            <a:fillRect/>
          </a:stretch>
        </p:blipFill>
        <p:spPr>
          <a:xfrm>
            <a:off x="1326338" y="1537903"/>
            <a:ext cx="6491314" cy="306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91"/>
          <p:cNvSpPr txBox="1"/>
          <p:nvPr/>
        </p:nvSpPr>
        <p:spPr>
          <a:xfrm>
            <a:off x="473350" y="132495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Git es uno de los sistemas de control de versiones más populares entre los desarrolladores. Y parte de su popularidad se la debe a GitHub, un excelente </a:t>
            </a:r>
            <a:r>
              <a:rPr lang="es" sz="2500">
                <a:solidFill>
                  <a:schemeClr val="accent6"/>
                </a:solidFill>
                <a:latin typeface="DM Sans"/>
                <a:ea typeface="DM Sans"/>
                <a:cs typeface="DM Sans"/>
                <a:sym typeface="DM Sans"/>
              </a:rPr>
              <a:t>servicio de alojamiento de repositorios de software con este sistema</a:t>
            </a:r>
            <a:r>
              <a:rPr lang="es" sz="2500">
                <a:solidFill>
                  <a:schemeClr val="lt1"/>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92"/>
          <p:cNvSpPr txBox="1"/>
          <p:nvPr/>
        </p:nvSpPr>
        <p:spPr>
          <a:xfrm>
            <a:off x="473350" y="619525"/>
            <a:ext cx="81411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Instalación y configuración de GIT</a:t>
            </a:r>
            <a:endParaRPr b="1" sz="3800">
              <a:solidFill>
                <a:schemeClr val="dk1"/>
              </a:solidFill>
              <a:latin typeface="DM Sans"/>
              <a:ea typeface="DM Sans"/>
              <a:cs typeface="DM Sans"/>
              <a:sym typeface="DM Sans"/>
            </a:endParaRPr>
          </a:p>
        </p:txBody>
      </p:sp>
      <p:sp>
        <p:nvSpPr>
          <p:cNvPr id="399" name="Google Shape;399;p92"/>
          <p:cNvSpPr txBox="1"/>
          <p:nvPr/>
        </p:nvSpPr>
        <p:spPr>
          <a:xfrm>
            <a:off x="473350" y="1908175"/>
            <a:ext cx="8141100" cy="142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s" sz="1800">
                <a:solidFill>
                  <a:schemeClr val="dk1"/>
                </a:solidFill>
                <a:latin typeface="DM Sans"/>
                <a:ea typeface="DM Sans"/>
                <a:cs typeface="DM Sans"/>
                <a:sym typeface="DM Sans"/>
              </a:rPr>
              <a:t>✋ </a:t>
            </a:r>
            <a:r>
              <a:rPr lang="es" sz="1800">
                <a:solidFill>
                  <a:schemeClr val="dk1"/>
                </a:solidFill>
                <a:highlight>
                  <a:schemeClr val="accent6"/>
                </a:highlight>
                <a:latin typeface="DM Sans"/>
                <a:ea typeface="DM Sans"/>
                <a:cs typeface="DM Sans"/>
                <a:sym typeface="DM Sans"/>
              </a:rPr>
              <a:t>Lo primero es lo primero: tienes que instalarlo</a:t>
            </a:r>
            <a:r>
              <a:rPr lang="es"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indent="0" lvl="0" marL="0" rtl="0" algn="ctr">
              <a:lnSpc>
                <a:spcPct val="150000"/>
              </a:lnSpc>
              <a:spcBef>
                <a:spcPts val="1000"/>
              </a:spcBef>
              <a:spcAft>
                <a:spcPts val="1000"/>
              </a:spcAft>
              <a:buClr>
                <a:schemeClr val="dk1"/>
              </a:buClr>
              <a:buSzPts val="1100"/>
              <a:buFont typeface="Arial"/>
              <a:buNone/>
            </a:pPr>
            <a:r>
              <a:rPr lang="es" sz="1800">
                <a:solidFill>
                  <a:schemeClr val="dk1"/>
                </a:solidFill>
                <a:latin typeface="DM Sans"/>
                <a:ea typeface="DM Sans"/>
                <a:cs typeface="DM Sans"/>
                <a:sym typeface="DM Sans"/>
              </a:rPr>
              <a:t>Puedes obtenerlo de varias maneras; las dos principales son instalarlo desde código fuente, o instalar un paquete existente para tu plataforma.</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93"/>
          <p:cNvSpPr txBox="1"/>
          <p:nvPr/>
        </p:nvSpPr>
        <p:spPr>
          <a:xfrm>
            <a:off x="136025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Empecemos con GIT</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9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Empecemos con Git</a:t>
            </a:r>
            <a:endParaRPr b="1" sz="4000">
              <a:solidFill>
                <a:schemeClr val="dk1"/>
              </a:solidFill>
              <a:latin typeface="DM Sans"/>
              <a:ea typeface="DM Sans"/>
              <a:cs typeface="DM Sans"/>
              <a:sym typeface="DM Sans"/>
            </a:endParaRPr>
          </a:p>
        </p:txBody>
      </p:sp>
      <p:sp>
        <p:nvSpPr>
          <p:cNvPr id="410" name="Google Shape;410;p94"/>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Buscar en su menú el </a:t>
            </a:r>
            <a:r>
              <a:rPr b="1" lang="es" sz="1350">
                <a:solidFill>
                  <a:schemeClr val="dk1"/>
                </a:solidFill>
                <a:latin typeface="DM Sans"/>
                <a:ea typeface="DM Sans"/>
                <a:cs typeface="DM Sans"/>
                <a:sym typeface="DM Sans"/>
              </a:rPr>
              <a:t>Git Bash</a:t>
            </a:r>
            <a:r>
              <a:rPr lang="es" sz="1350">
                <a:solidFill>
                  <a:schemeClr val="dk1"/>
                </a:solidFill>
                <a:latin typeface="DM Sans"/>
                <a:ea typeface="DM Sans"/>
                <a:cs typeface="DM Sans"/>
                <a:sym typeface="DM Sans"/>
              </a:rPr>
              <a:t> para abrir la terminal e iniciar con los comandos.</a:t>
            </a:r>
            <a:endParaRPr sz="1350">
              <a:latin typeface="DM Sans"/>
              <a:ea typeface="DM Sans"/>
              <a:cs typeface="DM Sans"/>
              <a:sym typeface="DM Sans"/>
            </a:endParaRPr>
          </a:p>
        </p:txBody>
      </p:sp>
      <p:pic>
        <p:nvPicPr>
          <p:cNvPr id="411" name="Google Shape;411;p94"/>
          <p:cNvPicPr preferRelativeResize="0"/>
          <p:nvPr/>
        </p:nvPicPr>
        <p:blipFill>
          <a:blip r:embed="rId3">
            <a:alphaModFix/>
          </a:blip>
          <a:stretch>
            <a:fillRect/>
          </a:stretch>
        </p:blipFill>
        <p:spPr>
          <a:xfrm>
            <a:off x="5529950" y="1431076"/>
            <a:ext cx="3268200" cy="2784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Verificando versión Git</a:t>
            </a:r>
            <a:endParaRPr b="1" sz="4000">
              <a:solidFill>
                <a:schemeClr val="dk1"/>
              </a:solidFill>
              <a:latin typeface="DM Sans"/>
              <a:ea typeface="DM Sans"/>
              <a:cs typeface="DM Sans"/>
              <a:sym typeface="DM Sans"/>
            </a:endParaRPr>
          </a:p>
        </p:txBody>
      </p:sp>
      <p:sp>
        <p:nvSpPr>
          <p:cNvPr id="417" name="Google Shape;417;p95"/>
          <p:cNvSpPr txBox="1"/>
          <p:nvPr/>
        </p:nvSpPr>
        <p:spPr>
          <a:xfrm>
            <a:off x="473350" y="1908175"/>
            <a:ext cx="58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Escribir </a:t>
            </a:r>
            <a:r>
              <a:rPr lang="es" sz="1350">
                <a:highlight>
                  <a:schemeClr val="accent6"/>
                </a:highlight>
                <a:latin typeface="DM Sans"/>
                <a:ea typeface="DM Sans"/>
                <a:cs typeface="DM Sans"/>
                <a:sym typeface="DM Sans"/>
              </a:rPr>
              <a:t>git --version</a:t>
            </a:r>
            <a:r>
              <a:rPr lang="es" sz="1350">
                <a:latin typeface="DM Sans"/>
                <a:ea typeface="DM Sans"/>
                <a:cs typeface="DM Sans"/>
                <a:sym typeface="DM Sans"/>
              </a:rPr>
              <a:t> y presionar “Enter”.</a:t>
            </a:r>
            <a:endParaRPr sz="1350">
              <a:latin typeface="DM Sans"/>
              <a:ea typeface="DM Sans"/>
              <a:cs typeface="DM Sans"/>
              <a:sym typeface="DM Sans"/>
            </a:endParaRPr>
          </a:p>
        </p:txBody>
      </p:sp>
      <p:graphicFrame>
        <p:nvGraphicFramePr>
          <p:cNvPr id="418" name="Google Shape;418;p95"/>
          <p:cNvGraphicFramePr/>
          <p:nvPr/>
        </p:nvGraphicFramePr>
        <p:xfrm>
          <a:off x="2048050" y="2850325"/>
          <a:ext cx="3000000" cy="3000000"/>
        </p:xfrm>
        <a:graphic>
          <a:graphicData uri="http://schemas.openxmlformats.org/drawingml/2006/table">
            <a:tbl>
              <a:tblPr>
                <a:noFill/>
                <a:tableStyleId>{18055FA4-2E1A-43B5-AD09-1C5DB9DC31B0}</a:tableStyleId>
              </a:tblPr>
              <a:tblGrid>
                <a:gridCol w="50479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9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a:t>
            </a:r>
            <a:r>
              <a:rPr b="1" lang="es" sz="4000">
                <a:solidFill>
                  <a:schemeClr val="dk1"/>
                </a:solidFill>
                <a:latin typeface="DM Sans"/>
                <a:ea typeface="DM Sans"/>
                <a:cs typeface="DM Sans"/>
                <a:sym typeface="DM Sans"/>
              </a:rPr>
              <a:t> Git por primera vez: tu identidad</a:t>
            </a:r>
            <a:endParaRPr b="1" sz="4000">
              <a:solidFill>
                <a:schemeClr val="dk1"/>
              </a:solidFill>
              <a:latin typeface="DM Sans"/>
              <a:ea typeface="DM Sans"/>
              <a:cs typeface="DM Sans"/>
              <a:sym typeface="DM Sans"/>
            </a:endParaRPr>
          </a:p>
        </p:txBody>
      </p:sp>
      <p:sp>
        <p:nvSpPr>
          <p:cNvPr id="424" name="Google Shape;424;p96"/>
          <p:cNvSpPr txBox="1"/>
          <p:nvPr/>
        </p:nvSpPr>
        <p:spPr>
          <a:xfrm>
            <a:off x="473350" y="1908175"/>
            <a:ext cx="5864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Lo primero que debes hacer cuando instalas Git es establecer tu </a:t>
            </a:r>
            <a:r>
              <a:rPr b="1" lang="es" sz="1350">
                <a:latin typeface="DM Sans"/>
                <a:ea typeface="DM Sans"/>
                <a:cs typeface="DM Sans"/>
                <a:sym typeface="DM Sans"/>
              </a:rPr>
              <a:t>nombre de usuario </a:t>
            </a:r>
            <a:r>
              <a:rPr lang="es" sz="1350">
                <a:latin typeface="DM Sans"/>
                <a:ea typeface="DM Sans"/>
                <a:cs typeface="DM Sans"/>
                <a:sym typeface="DM Sans"/>
              </a:rPr>
              <a:t>y</a:t>
            </a:r>
            <a:r>
              <a:rPr b="1" lang="es" sz="1350">
                <a:latin typeface="DM Sans"/>
                <a:ea typeface="DM Sans"/>
                <a:cs typeface="DM Sans"/>
                <a:sym typeface="DM Sans"/>
              </a:rPr>
              <a:t> dirección de correo electrónico</a:t>
            </a:r>
            <a:r>
              <a:rPr lang="es" sz="1350">
                <a:latin typeface="DM Sans"/>
                <a:ea typeface="DM Sans"/>
                <a:cs typeface="DM Sans"/>
                <a:sym typeface="DM Sans"/>
              </a:rPr>
              <a:t>. Esto es importante porque las confirmaciones de cambios (commits) en Git usan esta información, y es introducida de manera inmutable en los commits que envías.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97"/>
          <p:cNvGrpSpPr/>
          <p:nvPr/>
        </p:nvGrpSpPr>
        <p:grpSpPr>
          <a:xfrm>
            <a:off x="2172088" y="1852650"/>
            <a:ext cx="197100" cy="197100"/>
            <a:chOff x="2172088" y="1852650"/>
            <a:chExt cx="197100" cy="197100"/>
          </a:xfrm>
        </p:grpSpPr>
        <p:sp>
          <p:nvSpPr>
            <p:cNvPr id="430" name="Google Shape;430;p9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2" name="Google Shape;432;p97"/>
          <p:cNvCxnSpPr>
            <a:endCxn id="433"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434" name="Google Shape;434;p9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435" name="Google Shape;435;p97"/>
          <p:cNvSpPr txBox="1"/>
          <p:nvPr/>
        </p:nvSpPr>
        <p:spPr>
          <a:xfrm>
            <a:off x="2690573" y="17314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Elegir un nombre de usuario que recuerdes fácil, y el email que en la próxima clase se usará en Github. </a:t>
            </a:r>
            <a:endParaRPr sz="1350">
              <a:solidFill>
                <a:schemeClr val="dk1"/>
              </a:solidFill>
              <a:latin typeface="DM Sans"/>
              <a:ea typeface="DM Sans"/>
              <a:cs typeface="DM Sans"/>
              <a:sym typeface="DM Sans"/>
            </a:endParaRPr>
          </a:p>
        </p:txBody>
      </p:sp>
      <p:sp>
        <p:nvSpPr>
          <p:cNvPr id="436" name="Google Shape;436;p97"/>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grpSp>
        <p:nvGrpSpPr>
          <p:cNvPr id="437" name="Google Shape;437;p97"/>
          <p:cNvGrpSpPr/>
          <p:nvPr/>
        </p:nvGrpSpPr>
        <p:grpSpPr>
          <a:xfrm>
            <a:off x="2172088" y="2700450"/>
            <a:ext cx="197100" cy="197100"/>
            <a:chOff x="2172088" y="3058775"/>
            <a:chExt cx="197100" cy="197100"/>
          </a:xfrm>
        </p:grpSpPr>
        <p:sp>
          <p:nvSpPr>
            <p:cNvPr id="438" name="Google Shape;438;p9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0" name="Google Shape;440;p97"/>
          <p:cNvCxnSpPr>
            <a:endCxn id="438" idx="0"/>
          </p:cNvCxnSpPr>
          <p:nvPr/>
        </p:nvCxnSpPr>
        <p:spPr>
          <a:xfrm>
            <a:off x="2270638" y="22945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441" name="Google Shape;441;p97"/>
          <p:cNvGrpSpPr/>
          <p:nvPr/>
        </p:nvGrpSpPr>
        <p:grpSpPr>
          <a:xfrm>
            <a:off x="2172088" y="3685475"/>
            <a:ext cx="197100" cy="197100"/>
            <a:chOff x="2172088" y="3661775"/>
            <a:chExt cx="197100" cy="197100"/>
          </a:xfrm>
        </p:grpSpPr>
        <p:sp>
          <p:nvSpPr>
            <p:cNvPr id="442" name="Google Shape;442;p9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4" name="Google Shape;444;p97"/>
          <p:cNvCxnSpPr>
            <a:stCxn id="439" idx="4"/>
            <a:endCxn id="442" idx="0"/>
          </p:cNvCxnSpPr>
          <p:nvPr/>
        </p:nvCxnSpPr>
        <p:spPr>
          <a:xfrm>
            <a:off x="2270638" y="2842500"/>
            <a:ext cx="0" cy="843000"/>
          </a:xfrm>
          <a:prstGeom prst="straightConnector1">
            <a:avLst/>
          </a:prstGeom>
          <a:noFill/>
          <a:ln cap="flat" cmpd="sng" w="9525">
            <a:solidFill>
              <a:srgbClr val="DEFC52"/>
            </a:solidFill>
            <a:prstDash val="solid"/>
            <a:round/>
            <a:headEnd len="med" w="med" type="none"/>
            <a:tailEnd len="med" w="med" type="none"/>
          </a:ln>
        </p:spPr>
      </p:cxnSp>
      <p:sp>
        <p:nvSpPr>
          <p:cNvPr id="445" name="Google Shape;445;p97"/>
          <p:cNvSpPr txBox="1"/>
          <p:nvPr/>
        </p:nvSpPr>
        <p:spPr>
          <a:xfrm>
            <a:off x="2690573" y="26596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Establecer el nombre con el comando: git config --global user.name "Nombre Apellido"</a:t>
            </a:r>
            <a:endParaRPr sz="1350">
              <a:solidFill>
                <a:schemeClr val="dk1"/>
              </a:solidFill>
              <a:latin typeface="DM Sans"/>
              <a:ea typeface="DM Sans"/>
              <a:cs typeface="DM Sans"/>
              <a:sym typeface="DM Sans"/>
            </a:endParaRPr>
          </a:p>
        </p:txBody>
      </p:sp>
      <p:sp>
        <p:nvSpPr>
          <p:cNvPr id="446" name="Google Shape;446;p97"/>
          <p:cNvSpPr txBox="1"/>
          <p:nvPr/>
        </p:nvSpPr>
        <p:spPr>
          <a:xfrm>
            <a:off x="2690573" y="3587813"/>
            <a:ext cx="4281300" cy="70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350">
                <a:solidFill>
                  <a:schemeClr val="dk1"/>
                </a:solidFill>
                <a:latin typeface="DM Sans"/>
                <a:ea typeface="DM Sans"/>
                <a:cs typeface="DM Sans"/>
                <a:sym typeface="DM Sans"/>
              </a:rPr>
              <a:t>Establecer el correo a usar con el comando.  git config --global user.email johndoe@example.com</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9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452" name="Google Shape;452;p98"/>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Comprobamos los pasos en nuestra consola. </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453" name="Google Shape;453;p98"/>
          <p:cNvGraphicFramePr/>
          <p:nvPr/>
        </p:nvGraphicFramePr>
        <p:xfrm>
          <a:off x="575013" y="2648575"/>
          <a:ext cx="3000000" cy="3000000"/>
        </p:xfrm>
        <a:graphic>
          <a:graphicData uri="http://schemas.openxmlformats.org/drawingml/2006/table">
            <a:tbl>
              <a:tblPr>
                <a:noFill/>
                <a:tableStyleId>{18055FA4-2E1A-43B5-AD09-1C5DB9DC31B0}</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a:t>
                      </a:r>
                      <a:r>
                        <a:rPr b="1" lang="es" sz="1800">
                          <a:solidFill>
                            <a:srgbClr val="FF00FF"/>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81"/>
          <p:cNvSpPr txBox="1"/>
          <p:nvPr/>
        </p:nvSpPr>
        <p:spPr>
          <a:xfrm>
            <a:off x="1461288" y="12787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a:t>
            </a:r>
            <a:endParaRPr b="1" sz="4000">
              <a:solidFill>
                <a:schemeClr val="dk1"/>
              </a:solidFill>
              <a:latin typeface="DM Sans"/>
              <a:ea typeface="DM Sans"/>
              <a:cs typeface="DM Sans"/>
              <a:sym typeface="DM Sans"/>
            </a:endParaRPr>
          </a:p>
        </p:txBody>
      </p:sp>
      <p:sp>
        <p:nvSpPr>
          <p:cNvPr id="299" name="Google Shape;299;p81"/>
          <p:cNvSpPr txBox="1"/>
          <p:nvPr/>
        </p:nvSpPr>
        <p:spPr>
          <a:xfrm>
            <a:off x="985725" y="2266450"/>
            <a:ext cx="732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¿Recuerdas que la clase pasada te pedimos que instales Git en tu computadora?</a:t>
            </a:r>
            <a:br>
              <a:rPr lang="es" sz="2000">
                <a:solidFill>
                  <a:schemeClr val="dk1"/>
                </a:solidFill>
                <a:latin typeface="DM Sans"/>
                <a:ea typeface="DM Sans"/>
                <a:cs typeface="DM Sans"/>
                <a:sym typeface="DM Sans"/>
              </a:rPr>
            </a:br>
            <a:r>
              <a:rPr lang="es" sz="2000">
                <a:solidFill>
                  <a:schemeClr val="dk1"/>
                </a:solidFill>
                <a:latin typeface="DM Sans"/>
                <a:ea typeface="DM Sans"/>
                <a:cs typeface="DM Sans"/>
                <a:sym typeface="DM Sans"/>
              </a:rPr>
              <a:t>¡Comenzaremos a poner manos al código! 😎</a:t>
            </a:r>
            <a:endParaRPr sz="2000">
              <a:solidFill>
                <a:schemeClr val="dk1"/>
              </a:solidFill>
              <a:latin typeface="DM Sans"/>
              <a:ea typeface="DM Sans"/>
              <a:cs typeface="DM Sans"/>
              <a:sym typeface="DM Sans"/>
            </a:endParaRPr>
          </a:p>
        </p:txBody>
      </p:sp>
      <p:grpSp>
        <p:nvGrpSpPr>
          <p:cNvPr id="300" name="Google Shape;300;p81"/>
          <p:cNvGrpSpPr/>
          <p:nvPr/>
        </p:nvGrpSpPr>
        <p:grpSpPr>
          <a:xfrm>
            <a:off x="475501" y="619523"/>
            <a:ext cx="738900" cy="738900"/>
            <a:chOff x="473351" y="619523"/>
            <a:chExt cx="738900" cy="738900"/>
          </a:xfrm>
        </p:grpSpPr>
        <p:sp>
          <p:nvSpPr>
            <p:cNvPr id="301" name="Google Shape;301;p8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81"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03" name="Google Shape;303;p81"/>
          <p:cNvSpPr txBox="1"/>
          <p:nvPr/>
        </p:nvSpPr>
        <p:spPr>
          <a:xfrm>
            <a:off x="627150" y="3778650"/>
            <a:ext cx="72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Psst… en caso de que no lo hayas hecho, puedes hacerlo ahora mientras esperamos a que lleguen todos los estudiantes</a:t>
            </a:r>
            <a:endParaRPr>
              <a:latin typeface="DM Sans"/>
              <a:ea typeface="DM Sans"/>
              <a:cs typeface="DM Sans"/>
              <a:sym typeface="DM Sans"/>
            </a:endParaRPr>
          </a:p>
        </p:txBody>
      </p:sp>
      <p:sp>
        <p:nvSpPr>
          <p:cNvPr id="304" name="Google Shape;304;p81"/>
          <p:cNvSpPr txBox="1"/>
          <p:nvPr/>
        </p:nvSpPr>
        <p:spPr>
          <a:xfrm>
            <a:off x="3318300" y="4394250"/>
            <a:ext cx="2507400" cy="492600"/>
          </a:xfrm>
          <a:prstGeom prst="rect">
            <a:avLst/>
          </a:prstGeom>
          <a:noFill/>
          <a:ln cap="flat" cmpd="sng" w="9525">
            <a:solidFill>
              <a:srgbClr val="83AEF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000" u="sng">
                <a:solidFill>
                  <a:schemeClr val="hlink"/>
                </a:solidFill>
                <a:latin typeface="DM Sans"/>
                <a:ea typeface="DM Sans"/>
                <a:cs typeface="DM Sans"/>
                <a:sym typeface="DM Sans"/>
                <a:hlinkClick r:id="rId4"/>
              </a:rPr>
              <a:t>Ver tutorial</a:t>
            </a:r>
            <a:endParaRPr sz="2000">
              <a:solidFill>
                <a:srgbClr val="83AEFB"/>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9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Configurando Git por primera vez</a:t>
            </a:r>
            <a:endParaRPr b="1" sz="4000">
              <a:solidFill>
                <a:schemeClr val="dk1"/>
              </a:solidFill>
              <a:latin typeface="DM Sans"/>
              <a:ea typeface="DM Sans"/>
              <a:cs typeface="DM Sans"/>
              <a:sym typeface="DM Sans"/>
            </a:endParaRPr>
          </a:p>
        </p:txBody>
      </p:sp>
      <p:sp>
        <p:nvSpPr>
          <p:cNvPr id="459" name="Google Shape;459;p99"/>
          <p:cNvSpPr txBox="1"/>
          <p:nvPr/>
        </p:nvSpPr>
        <p:spPr>
          <a:xfrm>
            <a:off x="473350" y="1908175"/>
            <a:ext cx="5827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comprobar si guardamos bien el usuario usando el comando: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FF6A"/>
                </a:highlight>
                <a:latin typeface="DM Sans"/>
                <a:ea typeface="DM Sans"/>
                <a:cs typeface="DM Sans"/>
                <a:sym typeface="DM Sans"/>
              </a:rPr>
              <a:t>git config --list.</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460" name="Google Shape;460;p99"/>
          <p:cNvGraphicFramePr/>
          <p:nvPr/>
        </p:nvGraphicFramePr>
        <p:xfrm>
          <a:off x="1893763" y="2411725"/>
          <a:ext cx="3000000" cy="3000000"/>
        </p:xfrm>
        <a:graphic>
          <a:graphicData uri="http://schemas.openxmlformats.org/drawingml/2006/table">
            <a:tbl>
              <a:tblPr>
                <a:noFill/>
                <a:tableStyleId>{18055FA4-2E1A-43B5-AD09-1C5DB9DC31B0}</a:tableStyleId>
              </a:tblPr>
              <a:tblGrid>
                <a:gridCol w="5356475"/>
              </a:tblGrid>
              <a:tr h="2204300">
                <a:tc>
                  <a:txBody>
                    <a:bodyPr/>
                    <a:lstStyle/>
                    <a:p>
                      <a:pPr indent="0" lvl="0" marL="0" rtl="0" algn="l">
                        <a:spcBef>
                          <a:spcPts val="0"/>
                        </a:spcBef>
                        <a:spcAft>
                          <a:spcPts val="0"/>
                        </a:spcAft>
                        <a:buNone/>
                      </a:pPr>
                      <a:r>
                        <a:rPr lang="es" sz="1600">
                          <a:solidFill>
                            <a:srgbClr val="00FF00"/>
                          </a:solidFill>
                          <a:highlight>
                            <a:srgbClr val="000000"/>
                          </a:highlight>
                          <a:latin typeface="Didact Gothic"/>
                          <a:ea typeface="Didact Gothic"/>
                          <a:cs typeface="Didact Gothic"/>
                          <a:sym typeface="Didact Gothic"/>
                        </a:rPr>
                        <a:t>john@MyShopSolutions</a:t>
                      </a:r>
                      <a:r>
                        <a:rPr lang="es" sz="1600">
                          <a:solidFill>
                            <a:srgbClr val="FF00FF"/>
                          </a:solidFill>
                          <a:highlight>
                            <a:srgbClr val="000000"/>
                          </a:highlight>
                          <a:latin typeface="Didact Gothic"/>
                          <a:ea typeface="Didact Gothic"/>
                          <a:cs typeface="Didact Gothic"/>
                          <a:sym typeface="Didact Gothic"/>
                        </a:rPr>
                        <a:t>: ~$ </a:t>
                      </a:r>
                      <a:r>
                        <a:rPr lang="es" sz="1600">
                          <a:solidFill>
                            <a:srgbClr val="F3F3F3"/>
                          </a:solidFill>
                          <a:highlight>
                            <a:srgbClr val="000000"/>
                          </a:highlight>
                          <a:latin typeface="Didact Gothic"/>
                          <a:ea typeface="Didact Gothic"/>
                          <a:cs typeface="Didact Gothic"/>
                          <a:sym typeface="Didact Gothic"/>
                        </a:rPr>
                        <a:t>git config --list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user.name=John Doe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user.email=johndoe@example.com</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color.status=auto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color.branch=auto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color.interactive=auto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color.diff=auto</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0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Comprobando tu configuración</a:t>
            </a:r>
            <a:endParaRPr b="1" sz="4000">
              <a:solidFill>
                <a:schemeClr val="dk1"/>
              </a:solidFill>
              <a:latin typeface="DM Sans"/>
              <a:ea typeface="DM Sans"/>
              <a:cs typeface="DM Sans"/>
              <a:sym typeface="DM Sans"/>
            </a:endParaRPr>
          </a:p>
        </p:txBody>
      </p:sp>
      <p:sp>
        <p:nvSpPr>
          <p:cNvPr id="466" name="Google Shape;466;p10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también comprobar qué valor tiene la clave nombre en Git ejecutando: git config user.name.</a:t>
            </a:r>
            <a:endParaRPr sz="1350">
              <a:latin typeface="DM Sans"/>
              <a:ea typeface="DM Sans"/>
              <a:cs typeface="DM Sans"/>
              <a:sym typeface="DM Sans"/>
            </a:endParaRPr>
          </a:p>
        </p:txBody>
      </p:sp>
      <p:sp>
        <p:nvSpPr>
          <p:cNvPr id="467" name="Google Shape;467;p100"/>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consultar de la misma manera user.email.</a:t>
            </a:r>
            <a:endParaRPr sz="1350">
              <a:latin typeface="DM Sans"/>
              <a:ea typeface="DM Sans"/>
              <a:cs typeface="DM Sans"/>
              <a:sym typeface="DM Sans"/>
            </a:endParaRPr>
          </a:p>
        </p:txBody>
      </p:sp>
      <p:graphicFrame>
        <p:nvGraphicFramePr>
          <p:cNvPr id="468" name="Google Shape;468;p100"/>
          <p:cNvGraphicFramePr/>
          <p:nvPr/>
        </p:nvGraphicFramePr>
        <p:xfrm>
          <a:off x="1706400" y="2968950"/>
          <a:ext cx="3000000" cy="3000000"/>
        </p:xfrm>
        <a:graphic>
          <a:graphicData uri="http://schemas.openxmlformats.org/drawingml/2006/table">
            <a:tbl>
              <a:tblPr>
                <a:noFill/>
                <a:tableStyleId>{18055FA4-2E1A-43B5-AD09-1C5DB9DC31B0}</a:tableStyleId>
              </a:tblPr>
              <a:tblGrid>
                <a:gridCol w="57312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 ~</a:t>
                      </a:r>
                      <a:r>
                        <a:rPr lang="es"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Obteniendo ayuda</a:t>
            </a:r>
            <a:endParaRPr b="1" sz="4000">
              <a:solidFill>
                <a:schemeClr val="dk1"/>
              </a:solidFill>
              <a:latin typeface="DM Sans"/>
              <a:ea typeface="DM Sans"/>
              <a:cs typeface="DM Sans"/>
              <a:sym typeface="DM Sans"/>
            </a:endParaRPr>
          </a:p>
        </p:txBody>
      </p:sp>
      <p:sp>
        <p:nvSpPr>
          <p:cNvPr id="474" name="Google Shape;474;p101"/>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alguna vez necesitas ayuda usando Git, hay dos formas de ver la página del manual (manpage) para cualquier comando de Git:</a:t>
            </a:r>
            <a:endParaRPr sz="1350">
              <a:latin typeface="DM Sans"/>
              <a:ea typeface="DM Sans"/>
              <a:cs typeface="DM Sans"/>
              <a:sym typeface="DM Sans"/>
            </a:endParaRPr>
          </a:p>
        </p:txBody>
      </p:sp>
      <p:graphicFrame>
        <p:nvGraphicFramePr>
          <p:cNvPr id="475" name="Google Shape;475;p101"/>
          <p:cNvGraphicFramePr/>
          <p:nvPr/>
        </p:nvGraphicFramePr>
        <p:xfrm>
          <a:off x="1796750" y="3031100"/>
          <a:ext cx="3000000" cy="3000000"/>
        </p:xfrm>
        <a:graphic>
          <a:graphicData uri="http://schemas.openxmlformats.org/drawingml/2006/table">
            <a:tbl>
              <a:tblPr>
                <a:noFill/>
                <a:tableStyleId>{18055FA4-2E1A-43B5-AD09-1C5DB9DC31B0}</a:tableStyleId>
              </a:tblPr>
              <a:tblGrid>
                <a:gridCol w="5731200"/>
              </a:tblGrid>
              <a:tr h="12700">
                <a:tc>
                  <a:txBody>
                    <a:bodyPr/>
                    <a:lstStyle/>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02"/>
          <p:cNvSpPr txBox="1"/>
          <p:nvPr/>
        </p:nvSpPr>
        <p:spPr>
          <a:xfrm>
            <a:off x="473350" y="132495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Hasta el momento </a:t>
            </a:r>
            <a:r>
              <a:rPr lang="es" sz="2500">
                <a:solidFill>
                  <a:schemeClr val="lt1"/>
                </a:solidFill>
                <a:latin typeface="DM Sans"/>
                <a:ea typeface="DM Sans"/>
                <a:cs typeface="DM Sans"/>
                <a:sym typeface="DM Sans"/>
              </a:rPr>
              <a:t>hemos aprendido</a:t>
            </a:r>
            <a:r>
              <a:rPr lang="es" sz="2500">
                <a:solidFill>
                  <a:schemeClr val="lt1"/>
                </a:solidFill>
                <a:latin typeface="DM Sans"/>
                <a:ea typeface="DM Sans"/>
                <a:cs typeface="DM Sans"/>
                <a:sym typeface="DM Sans"/>
              </a:rPr>
              <a:t> los </a:t>
            </a:r>
            <a:r>
              <a:rPr lang="es" sz="2500">
                <a:solidFill>
                  <a:schemeClr val="accent6"/>
                </a:solidFill>
                <a:latin typeface="DM Sans"/>
                <a:ea typeface="DM Sans"/>
                <a:cs typeface="DM Sans"/>
                <a:sym typeface="DM Sans"/>
              </a:rPr>
              <a:t>primeros pasos en GIT</a:t>
            </a:r>
            <a:r>
              <a:rPr lang="es" sz="2500">
                <a:solidFill>
                  <a:schemeClr val="lt1"/>
                </a:solidFill>
                <a:latin typeface="DM Sans"/>
                <a:ea typeface="DM Sans"/>
                <a:cs typeface="DM Sans"/>
                <a:sym typeface="DM Sans"/>
              </a:rPr>
              <a:t>. Tenemos  funcionando en el sistema una versión de Git configurada con tu identidad. Es el momento de aprender algunos </a:t>
            </a:r>
            <a:r>
              <a:rPr lang="es" sz="2500">
                <a:solidFill>
                  <a:schemeClr val="accent6"/>
                </a:solidFill>
                <a:latin typeface="DM Sans"/>
                <a:ea typeface="DM Sans"/>
                <a:cs typeface="DM Sans"/>
                <a:sym typeface="DM Sans"/>
              </a:rPr>
              <a:t>fundamentos de Git</a:t>
            </a:r>
            <a:r>
              <a:rPr lang="es" sz="2500">
                <a:solidFill>
                  <a:schemeClr val="lt1"/>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103"/>
          <p:cNvGrpSpPr/>
          <p:nvPr/>
        </p:nvGrpSpPr>
        <p:grpSpPr>
          <a:xfrm>
            <a:off x="473370" y="619431"/>
            <a:ext cx="738905" cy="738905"/>
            <a:chOff x="575612" y="1950748"/>
            <a:chExt cx="431100" cy="431100"/>
          </a:xfrm>
        </p:grpSpPr>
        <p:sp>
          <p:nvSpPr>
            <p:cNvPr id="486" name="Google Shape;486;p10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10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88" name="Google Shape;488;p10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89" name="Google Shape;489;p10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Con lo visto en clase hasta ahora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¿cuál podrían decir que es la diferencia principal entre GIT y GitHub?</a:t>
            </a:r>
            <a:endParaRPr sz="2500">
              <a:solidFill>
                <a:srgbClr val="B7B7B7"/>
              </a:solidFill>
              <a:latin typeface="DM Sans"/>
              <a:ea typeface="DM Sans"/>
              <a:cs typeface="DM Sans"/>
              <a:sym typeface="DM Sans"/>
            </a:endParaRPr>
          </a:p>
        </p:txBody>
      </p:sp>
      <p:sp>
        <p:nvSpPr>
          <p:cNvPr id="490" name="Google Shape;490;p103"/>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0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96" name="Google Shape;496;p10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Creando repositorios</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p106"/>
          <p:cNvGrpSpPr/>
          <p:nvPr/>
        </p:nvGrpSpPr>
        <p:grpSpPr>
          <a:xfrm>
            <a:off x="457338" y="468286"/>
            <a:ext cx="431100" cy="431100"/>
            <a:chOff x="4616400" y="1950761"/>
            <a:chExt cx="431100" cy="431100"/>
          </a:xfrm>
        </p:grpSpPr>
        <p:sp>
          <p:nvSpPr>
            <p:cNvPr id="507" name="Google Shape;507;p10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10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509" name="Google Shape;509;p106"/>
          <p:cNvSpPr txBox="1"/>
          <p:nvPr/>
        </p:nvSpPr>
        <p:spPr>
          <a:xfrm>
            <a:off x="457350" y="1820575"/>
            <a:ext cx="78456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chemeClr val="lt1"/>
                </a:solidFill>
                <a:latin typeface="DM Sans"/>
                <a:ea typeface="DM Sans"/>
                <a:cs typeface="DM Sans"/>
                <a:sym typeface="DM Sans"/>
              </a:rPr>
              <a:t>Un repositorio es un </a:t>
            </a:r>
            <a:r>
              <a:rPr lang="es" sz="2300">
                <a:solidFill>
                  <a:schemeClr val="accent6"/>
                </a:solidFill>
                <a:latin typeface="DM Sans"/>
                <a:ea typeface="DM Sans"/>
                <a:cs typeface="DM Sans"/>
                <a:sym typeface="DM Sans"/>
              </a:rPr>
              <a:t>espacio centralizado</a:t>
            </a:r>
            <a:r>
              <a:rPr lang="es" sz="2300">
                <a:solidFill>
                  <a:schemeClr val="lt1"/>
                </a:solidFill>
                <a:latin typeface="DM Sans"/>
                <a:ea typeface="DM Sans"/>
                <a:cs typeface="DM Sans"/>
                <a:sym typeface="DM Sans"/>
              </a:rPr>
              <a:t> donde se almacena, organiza, mantiene y difunde información. </a:t>
            </a:r>
            <a:endParaRPr sz="2300">
              <a:solidFill>
                <a:schemeClr val="lt1"/>
              </a:solidFill>
              <a:latin typeface="DM Sans"/>
              <a:ea typeface="DM Sans"/>
              <a:cs typeface="DM Sans"/>
              <a:sym typeface="DM Sans"/>
            </a:endParaRPr>
          </a:p>
          <a:p>
            <a:pPr indent="0" lvl="0" marL="0" rtl="0" algn="l">
              <a:spcBef>
                <a:spcPts val="0"/>
              </a:spcBef>
              <a:spcAft>
                <a:spcPts val="0"/>
              </a:spcAft>
              <a:buNone/>
            </a:pPr>
            <a:r>
              <a:t/>
            </a:r>
            <a:endParaRPr sz="2300">
              <a:solidFill>
                <a:schemeClr val="lt1"/>
              </a:solidFill>
              <a:latin typeface="DM Sans"/>
              <a:ea typeface="DM Sans"/>
              <a:cs typeface="DM Sans"/>
              <a:sym typeface="DM Sans"/>
            </a:endParaRPr>
          </a:p>
          <a:p>
            <a:pPr indent="0" lvl="0" marL="0" rtl="0" algn="l">
              <a:spcBef>
                <a:spcPts val="0"/>
              </a:spcBef>
              <a:spcAft>
                <a:spcPts val="0"/>
              </a:spcAft>
              <a:buNone/>
            </a:pPr>
            <a:r>
              <a:rPr lang="es" sz="2300">
                <a:solidFill>
                  <a:schemeClr val="lt1"/>
                </a:solidFill>
                <a:latin typeface="DM Sans"/>
                <a:ea typeface="DM Sans"/>
                <a:cs typeface="DM Sans"/>
                <a:sym typeface="DM Sans"/>
              </a:rPr>
              <a:t>Será </a:t>
            </a:r>
            <a:r>
              <a:rPr lang="es" sz="2300">
                <a:solidFill>
                  <a:schemeClr val="accent6"/>
                </a:solidFill>
                <a:latin typeface="DM Sans"/>
                <a:ea typeface="DM Sans"/>
                <a:cs typeface="DM Sans"/>
                <a:sym typeface="DM Sans"/>
              </a:rPr>
              <a:t>“la carpeta”</a:t>
            </a:r>
            <a:r>
              <a:rPr lang="es" sz="2300">
                <a:solidFill>
                  <a:schemeClr val="lt1"/>
                </a:solidFill>
                <a:latin typeface="DM Sans"/>
                <a:ea typeface="DM Sans"/>
                <a:cs typeface="DM Sans"/>
                <a:sym typeface="DM Sans"/>
              </a:rPr>
              <a:t> donde guardaremos nuestro proyecto para más adelante compartirlo con el equipo a través de un repositorio en la nube (en internet, por ejemplo en Github).</a:t>
            </a:r>
            <a:endParaRPr sz="2300">
              <a:solidFill>
                <a:schemeClr val="lt1"/>
              </a:solidFill>
              <a:latin typeface="DM Sans"/>
              <a:ea typeface="DM Sans"/>
              <a:cs typeface="DM Sans"/>
              <a:sym typeface="DM Sans"/>
            </a:endParaRPr>
          </a:p>
        </p:txBody>
      </p:sp>
      <p:sp>
        <p:nvSpPr>
          <p:cNvPr id="510" name="Google Shape;510;p10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¿Qué es un repositorio? </a:t>
            </a:r>
            <a:endParaRPr b="1" sz="4000">
              <a:solidFill>
                <a:srgbClr val="EAFF6A"/>
              </a:solidFill>
              <a:latin typeface="DM Sans"/>
              <a:ea typeface="DM Sans"/>
              <a:cs typeface="DM Sans"/>
              <a:sym typeface="DM Sans"/>
            </a:endParaRPr>
          </a:p>
        </p:txBody>
      </p:sp>
      <p:sp>
        <p:nvSpPr>
          <p:cNvPr id="511" name="Google Shape;511;p10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Int</a:t>
            </a:r>
            <a:endParaRPr b="1" sz="4000">
              <a:solidFill>
                <a:schemeClr val="dk1"/>
              </a:solidFill>
              <a:latin typeface="DM Sans"/>
              <a:ea typeface="DM Sans"/>
              <a:cs typeface="DM Sans"/>
              <a:sym typeface="DM Sans"/>
            </a:endParaRPr>
          </a:p>
        </p:txBody>
      </p:sp>
      <p:sp>
        <p:nvSpPr>
          <p:cNvPr id="517" name="Google Shape;517;p107"/>
          <p:cNvSpPr txBox="1"/>
          <p:nvPr/>
        </p:nvSpPr>
        <p:spPr>
          <a:xfrm>
            <a:off x="473350" y="1908175"/>
            <a:ext cx="5891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Este comando se usa para crear un nuevo repositorio en Git. Nos crea un repositorio de manera local y lo hará en la carpeta donde estamos posicionados. También se le puede pasar </a:t>
            </a:r>
            <a:r>
              <a:rPr b="1" lang="es" sz="1350">
                <a:highlight>
                  <a:srgbClr val="EAFF6A"/>
                </a:highlight>
                <a:latin typeface="DM Sans"/>
                <a:ea typeface="DM Sans"/>
                <a:cs typeface="DM Sans"/>
                <a:sym typeface="DM Sans"/>
              </a:rPr>
              <a:t>[nombre_de_la_carpeta]</a:t>
            </a:r>
            <a:r>
              <a:rPr lang="es" sz="1350">
                <a:latin typeface="DM Sans"/>
                <a:ea typeface="DM Sans"/>
                <a:cs typeface="DM Sans"/>
                <a:sym typeface="DM Sans"/>
              </a:rPr>
              <a:t> y creará una con ese nombre.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 continuación vemos el ejemplo: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0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Int</a:t>
            </a:r>
            <a:endParaRPr b="1" sz="3500">
              <a:solidFill>
                <a:schemeClr val="lt1"/>
              </a:solidFill>
              <a:latin typeface="DM Sans"/>
              <a:ea typeface="DM Sans"/>
              <a:cs typeface="DM Sans"/>
              <a:sym typeface="DM Sans"/>
            </a:endParaRPr>
          </a:p>
        </p:txBody>
      </p:sp>
      <p:graphicFrame>
        <p:nvGraphicFramePr>
          <p:cNvPr id="524" name="Google Shape;524;p108"/>
          <p:cNvGraphicFramePr/>
          <p:nvPr/>
        </p:nvGraphicFramePr>
        <p:xfrm>
          <a:off x="700725" y="1431975"/>
          <a:ext cx="3000000" cy="3000000"/>
        </p:xfrm>
        <a:graphic>
          <a:graphicData uri="http://schemas.openxmlformats.org/drawingml/2006/table">
            <a:tbl>
              <a:tblPr>
                <a:noFill/>
                <a:tableStyleId>{18055FA4-2E1A-43B5-AD09-1C5DB9DC31B0}</a:tableStyleId>
              </a:tblPr>
              <a:tblGrid>
                <a:gridCol w="7742525"/>
              </a:tblGrid>
              <a:tr h="2831750">
                <a:tc>
                  <a:txBody>
                    <a:bodyPr/>
                    <a:lstStyle/>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Paso 1: Me ubico en la carpeta donde quiero crear mi proyecto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rgbClr val="000000"/>
                          </a:highlight>
                          <a:latin typeface="Didact Gothic"/>
                          <a:ea typeface="Didact Gothic"/>
                          <a:cs typeface="Didact Gothic"/>
                          <a:sym typeface="Didact Gothic"/>
                        </a:rPr>
                        <a:t>john@MyShopSolutions</a:t>
                      </a:r>
                      <a:r>
                        <a:rPr lang="es">
                          <a:solidFill>
                            <a:srgbClr val="FF00FF"/>
                          </a:solidFill>
                          <a:highlight>
                            <a:srgbClr val="000000"/>
                          </a:highlight>
                          <a:latin typeface="Didact Gothic"/>
                          <a:ea typeface="Didact Gothic"/>
                          <a:cs typeface="Didact Gothic"/>
                          <a:sym typeface="Didact Gothic"/>
                        </a:rPr>
                        <a:t> :~</a:t>
                      </a:r>
                      <a:r>
                        <a:rPr lang="es">
                          <a:solidFill>
                            <a:srgbClr val="F3F3F3"/>
                          </a:solidFill>
                          <a:highlight>
                            <a:schemeClr val="dk1"/>
                          </a:highlight>
                          <a:latin typeface="Didact Gothic"/>
                          <a:ea typeface="Didact Gothic"/>
                          <a:cs typeface="Didact Gothic"/>
                          <a:sym typeface="Didact Gothic"/>
                        </a:rPr>
                        <a:t>$ cd Documents/Proyectos_Coder/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rgbClr val="000000"/>
                          </a:highlight>
                          <a:latin typeface="Didact Gothic"/>
                          <a:ea typeface="Didact Gothic"/>
                          <a:cs typeface="Didact Gothic"/>
                          <a:sym typeface="Didact Gothic"/>
                        </a:rPr>
                        <a:t>$ git init 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Arrojará el siguiente mensaje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rgbClr val="000000"/>
                          </a:highlight>
                          <a:latin typeface="Didact Gothic"/>
                          <a:ea typeface="Didact Gothic"/>
                          <a:cs typeface="Didact Gothic"/>
                          <a:sym typeface="Didact Gothic"/>
                        </a:rPr>
                        <a:t>/* Paso 3: Comprobamos que el repositorio se creó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chemeClr val="dk1"/>
                          </a:highlight>
                          <a:latin typeface="Didact Gothic"/>
                          <a:ea typeface="Didact Gothic"/>
                          <a:cs typeface="Didact Gothic"/>
                          <a:sym typeface="Didact Gothic"/>
                        </a:rPr>
                        <a:t>$ dir</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434343"/>
                          </a:solidFill>
                          <a:highlight>
                            <a:srgbClr val="000000"/>
                          </a:highlight>
                          <a:latin typeface="Didact Gothic"/>
                          <a:ea typeface="Didact Gothic"/>
                          <a:cs typeface="Didact Gothic"/>
                          <a:sym typeface="Didact Gothic"/>
                        </a:rPr>
                        <a:t>/* Paso 4: Me ubico en mi repositorio */</a:t>
                      </a:r>
                      <a:endParaRPr>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a:t>
                      </a:r>
                      <a:r>
                        <a:rPr lang="es">
                          <a:solidFill>
                            <a:srgbClr val="F3F3F3"/>
                          </a:solidFill>
                          <a:highlight>
                            <a:schemeClr val="dk1"/>
                          </a:highlight>
                          <a:latin typeface="Didact Gothic"/>
                          <a:ea typeface="Didact Gothic"/>
                          <a:cs typeface="Didact Gothic"/>
                          <a:sym typeface="Didact Gothic"/>
                        </a:rPr>
                        <a:t>$ cd mi_repositorio</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82"/>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Git y Github</a:t>
            </a:r>
            <a:endParaRPr b="1" sz="4000">
              <a:solidFill>
                <a:srgbClr val="EAFF6A"/>
              </a:solidFill>
              <a:latin typeface="DM Sans"/>
              <a:ea typeface="DM Sans"/>
              <a:cs typeface="DM Sans"/>
              <a:sym typeface="DM Sans"/>
            </a:endParaRPr>
          </a:p>
        </p:txBody>
      </p:sp>
      <p:sp>
        <p:nvSpPr>
          <p:cNvPr id="310" name="Google Shape;310;p8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16.</a:t>
            </a:r>
            <a:r>
              <a:rPr lang="es"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30" name="Google Shape;530;p109"/>
          <p:cNvSpPr txBox="1"/>
          <p:nvPr/>
        </p:nvSpPr>
        <p:spPr>
          <a:xfrm>
            <a:off x="473350" y="1908175"/>
            <a:ext cx="59193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Ya hemos visto cómo inicializar un repositorio localmente utilizando </a:t>
            </a:r>
            <a:r>
              <a:rPr i="1" lang="es" sz="1350">
                <a:solidFill>
                  <a:schemeClr val="dk1"/>
                </a:solidFill>
                <a:latin typeface="DM Sans"/>
                <a:ea typeface="DM Sans"/>
                <a:cs typeface="DM Sans"/>
                <a:sym typeface="DM Sans"/>
              </a:rPr>
              <a:t>git init</a:t>
            </a:r>
            <a:r>
              <a:rPr lang="es" sz="1350">
                <a:solidFill>
                  <a:schemeClr val="dk1"/>
                </a:solidFill>
                <a:latin typeface="DM Sans"/>
                <a:ea typeface="DM Sans"/>
                <a:cs typeface="DM Sans"/>
                <a:sym typeface="DM Sans"/>
              </a:rPr>
              <a:t>. Ahora nos toca crear los archivos que vamos a usar en este repositorio.</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Vamos a Sublime Text:</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Buscamos el repositorio creado</a:t>
            </a:r>
            <a:endParaRPr sz="1350">
              <a:solidFill>
                <a:schemeClr val="dk1"/>
              </a:solidFill>
              <a:latin typeface="DM Sans"/>
              <a:ea typeface="DM Sans"/>
              <a:cs typeface="DM Sans"/>
              <a:sym typeface="DM Sans"/>
            </a:endParaRPr>
          </a:p>
        </p:txBody>
      </p:sp>
      <p:pic>
        <p:nvPicPr>
          <p:cNvPr id="531" name="Google Shape;531;p109"/>
          <p:cNvPicPr preferRelativeResize="0"/>
          <p:nvPr/>
        </p:nvPicPr>
        <p:blipFill>
          <a:blip r:embed="rId3">
            <a:alphaModFix/>
          </a:blip>
          <a:stretch>
            <a:fillRect/>
          </a:stretch>
        </p:blipFill>
        <p:spPr>
          <a:xfrm>
            <a:off x="5053700" y="2626823"/>
            <a:ext cx="3414575" cy="1848925"/>
          </a:xfrm>
          <a:prstGeom prst="rect">
            <a:avLst/>
          </a:prstGeom>
          <a:noFill/>
          <a:ln>
            <a:noFill/>
          </a:ln>
        </p:spPr>
      </p:pic>
      <p:grpSp>
        <p:nvGrpSpPr>
          <p:cNvPr id="532" name="Google Shape;532;p109"/>
          <p:cNvGrpSpPr/>
          <p:nvPr/>
        </p:nvGrpSpPr>
        <p:grpSpPr>
          <a:xfrm>
            <a:off x="8027338" y="688825"/>
            <a:ext cx="587100" cy="600300"/>
            <a:chOff x="1731113" y="1953850"/>
            <a:chExt cx="587100" cy="600300"/>
          </a:xfrm>
        </p:grpSpPr>
        <p:sp>
          <p:nvSpPr>
            <p:cNvPr id="533" name="Google Shape;533;p109"/>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9"/>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40" name="Google Shape;540;p110"/>
          <p:cNvSpPr txBox="1"/>
          <p:nvPr/>
        </p:nvSpPr>
        <p:spPr>
          <a:xfrm>
            <a:off x="473350" y="1908175"/>
            <a:ext cx="59193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Creamos un archivo index.html que se guardará en el repositorio.</a:t>
            </a:r>
            <a:endParaRPr sz="1350">
              <a:solidFill>
                <a:schemeClr val="dk1"/>
              </a:solidFill>
              <a:latin typeface="DM Sans"/>
              <a:ea typeface="DM Sans"/>
              <a:cs typeface="DM Sans"/>
              <a:sym typeface="DM Sans"/>
            </a:endParaRPr>
          </a:p>
        </p:txBody>
      </p:sp>
      <p:grpSp>
        <p:nvGrpSpPr>
          <p:cNvPr id="541" name="Google Shape;541;p110"/>
          <p:cNvGrpSpPr/>
          <p:nvPr/>
        </p:nvGrpSpPr>
        <p:grpSpPr>
          <a:xfrm>
            <a:off x="8027338" y="688825"/>
            <a:ext cx="587100" cy="600300"/>
            <a:chOff x="1731113" y="1953850"/>
            <a:chExt cx="587100" cy="600300"/>
          </a:xfrm>
        </p:grpSpPr>
        <p:sp>
          <p:nvSpPr>
            <p:cNvPr id="542" name="Google Shape;542;p11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grpSp>
      <p:pic>
        <p:nvPicPr>
          <p:cNvPr id="544" name="Google Shape;544;p110"/>
          <p:cNvPicPr preferRelativeResize="0"/>
          <p:nvPr/>
        </p:nvPicPr>
        <p:blipFill>
          <a:blip r:embed="rId3">
            <a:alphaModFix/>
          </a:blip>
          <a:stretch>
            <a:fillRect/>
          </a:stretch>
        </p:blipFill>
        <p:spPr>
          <a:xfrm>
            <a:off x="2354488" y="2571750"/>
            <a:ext cx="4435035" cy="208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Status</a:t>
            </a:r>
            <a:endParaRPr b="1" sz="4000">
              <a:solidFill>
                <a:schemeClr val="dk1"/>
              </a:solidFill>
              <a:latin typeface="DM Sans"/>
              <a:ea typeface="DM Sans"/>
              <a:cs typeface="DM Sans"/>
              <a:sym typeface="DM Sans"/>
            </a:endParaRPr>
          </a:p>
        </p:txBody>
      </p:sp>
      <p:sp>
        <p:nvSpPr>
          <p:cNvPr id="550" name="Google Shape;550;p111"/>
          <p:cNvSpPr txBox="1"/>
          <p:nvPr/>
        </p:nvSpPr>
        <p:spPr>
          <a:xfrm>
            <a:off x="473350"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la terminal y con git status chequeamos el estado de nuestro repositorio</a:t>
            </a:r>
            <a:endParaRPr sz="1350">
              <a:latin typeface="DM Sans"/>
              <a:ea typeface="DM Sans"/>
              <a:cs typeface="DM Sans"/>
              <a:sym typeface="DM Sans"/>
            </a:endParaRPr>
          </a:p>
        </p:txBody>
      </p:sp>
      <p:graphicFrame>
        <p:nvGraphicFramePr>
          <p:cNvPr id="551" name="Google Shape;551;p111"/>
          <p:cNvGraphicFramePr/>
          <p:nvPr/>
        </p:nvGraphicFramePr>
        <p:xfrm>
          <a:off x="4579100" y="1358413"/>
          <a:ext cx="3000000" cy="3000000"/>
        </p:xfrm>
        <a:graphic>
          <a:graphicData uri="http://schemas.openxmlformats.org/drawingml/2006/table">
            <a:tbl>
              <a:tblPr>
                <a:noFill/>
                <a:tableStyleId>{18055FA4-2E1A-43B5-AD09-1C5DB9DC31B0}</a:tableStyleId>
              </a:tblPr>
              <a:tblGrid>
                <a:gridCol w="3448250"/>
              </a:tblGrid>
              <a:tr h="3281775">
                <a:tc>
                  <a:txBody>
                    <a:bodyPr/>
                    <a:lstStyle/>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r>
                        <a:rPr lang="es">
                          <a:solidFill>
                            <a:srgbClr val="F3F3F3"/>
                          </a:solidFill>
                          <a:highlight>
                            <a:srgbClr val="000000"/>
                          </a:highlight>
                          <a:latin typeface="Didact Gothic"/>
                          <a:ea typeface="Didact Gothic"/>
                          <a:cs typeface="Didact Gothic"/>
                          <a:sym typeface="Didact Gothic"/>
                        </a:rPr>
                        <a:t>git status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On branch master</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 commits yet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Untracked files: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(use "git add &lt;file&gt;..." to include in what will be committed)</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a:t>
                      </a:r>
                      <a:r>
                        <a:rPr lang="es">
                          <a:solidFill>
                            <a:srgbClr val="FF0000"/>
                          </a:solidFill>
                          <a:highlight>
                            <a:srgbClr val="000000"/>
                          </a:highlight>
                          <a:latin typeface="Didact Gothic"/>
                          <a:ea typeface="Didact Gothic"/>
                          <a:cs typeface="Didact Gothic"/>
                          <a:sym typeface="Didact Gothic"/>
                        </a:rPr>
                        <a:t>index.html</a:t>
                      </a:r>
                      <a:endParaRPr>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grpSp>
        <p:nvGrpSpPr>
          <p:cNvPr id="552" name="Google Shape;552;p111"/>
          <p:cNvGrpSpPr/>
          <p:nvPr/>
        </p:nvGrpSpPr>
        <p:grpSpPr>
          <a:xfrm>
            <a:off x="8027338" y="688825"/>
            <a:ext cx="587100" cy="600300"/>
            <a:chOff x="1731113" y="1953850"/>
            <a:chExt cx="587100" cy="600300"/>
          </a:xfrm>
        </p:grpSpPr>
        <p:sp>
          <p:nvSpPr>
            <p:cNvPr id="553" name="Google Shape;553;p11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560" name="Google Shape;560;p112"/>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561" name="Google Shape;561;p112"/>
          <p:cNvSpPr txBox="1"/>
          <p:nvPr/>
        </p:nvSpPr>
        <p:spPr>
          <a:xfrm>
            <a:off x="684600" y="14782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creado</a:t>
            </a:r>
            <a:endParaRPr sz="1350">
              <a:highlight>
                <a:schemeClr val="accent6"/>
              </a:highlight>
              <a:latin typeface="DM Sans"/>
              <a:ea typeface="DM Sans"/>
              <a:cs typeface="DM Sans"/>
              <a:sym typeface="DM Sans"/>
            </a:endParaRPr>
          </a:p>
        </p:txBody>
      </p:sp>
      <p:cxnSp>
        <p:nvCxnSpPr>
          <p:cNvPr id="562" name="Google Shape;562;p112"/>
          <p:cNvCxnSpPr/>
          <p:nvPr/>
        </p:nvCxnSpPr>
        <p:spPr>
          <a:xfrm>
            <a:off x="1423650" y="1901250"/>
            <a:ext cx="2268900" cy="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Add</a:t>
            </a:r>
            <a:endParaRPr b="1" sz="4000">
              <a:solidFill>
                <a:schemeClr val="dk1"/>
              </a:solidFill>
              <a:latin typeface="DM Sans"/>
              <a:ea typeface="DM Sans"/>
              <a:cs typeface="DM Sans"/>
              <a:sym typeface="DM Sans"/>
            </a:endParaRPr>
          </a:p>
        </p:txBody>
      </p:sp>
      <p:sp>
        <p:nvSpPr>
          <p:cNvPr id="568" name="Google Shape;568;p113"/>
          <p:cNvSpPr txBox="1"/>
          <p:nvPr/>
        </p:nvSpPr>
        <p:spPr>
          <a:xfrm>
            <a:off x="473350" y="1908175"/>
            <a:ext cx="58827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Ahora se necesita agregar el o los archivos al </a:t>
            </a:r>
            <a:r>
              <a:rPr b="1" lang="es" sz="1350">
                <a:latin typeface="DM Sans"/>
                <a:ea typeface="DM Sans"/>
                <a:cs typeface="DM Sans"/>
                <a:sym typeface="DM Sans"/>
              </a:rPr>
              <a:t>Staging Area</a:t>
            </a:r>
            <a:r>
              <a:rPr lang="es" sz="1350">
                <a:latin typeface="DM Sans"/>
                <a:ea typeface="DM Sans"/>
                <a:cs typeface="DM Sans"/>
                <a:sym typeface="DM Sans"/>
              </a:rPr>
              <a:t>. En nuestro caso, para el index.html vamos a usar el comando </a:t>
            </a:r>
            <a:r>
              <a:rPr lang="es" sz="1350">
                <a:highlight>
                  <a:schemeClr val="accent6"/>
                </a:highlight>
                <a:latin typeface="DM Sans"/>
                <a:ea typeface="DM Sans"/>
                <a:cs typeface="DM Sans"/>
                <a:sym typeface="DM Sans"/>
              </a:rPr>
              <a:t>git add + el nombre del archivo</a:t>
            </a:r>
            <a:r>
              <a:rPr lang="es" sz="1350">
                <a:latin typeface="DM Sans"/>
                <a:ea typeface="DM Sans"/>
                <a:cs typeface="DM Sans"/>
                <a:sym typeface="DM Sans"/>
              </a:rPr>
              <a:t>, lo cual permite adherir el archivo para subirlo luego al repositorio. También se puede usar git add . que adhiere todos los archivos nuevos.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verificar si funciono, nuevamente utilizamos </a:t>
            </a:r>
            <a:r>
              <a:rPr b="1" lang="es" sz="1350">
                <a:latin typeface="DM Sans"/>
                <a:ea typeface="DM Sans"/>
                <a:cs typeface="DM Sans"/>
                <a:sym typeface="DM Sans"/>
              </a:rPr>
              <a:t>git status</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1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Add</a:t>
            </a:r>
            <a:endParaRPr b="1" sz="3500">
              <a:solidFill>
                <a:schemeClr val="lt1"/>
              </a:solidFill>
              <a:latin typeface="DM Sans"/>
              <a:ea typeface="DM Sans"/>
              <a:cs typeface="DM Sans"/>
              <a:sym typeface="DM Sans"/>
            </a:endParaRPr>
          </a:p>
        </p:txBody>
      </p:sp>
      <p:graphicFrame>
        <p:nvGraphicFramePr>
          <p:cNvPr id="575" name="Google Shape;575;p114"/>
          <p:cNvGraphicFramePr/>
          <p:nvPr/>
        </p:nvGraphicFramePr>
        <p:xfrm>
          <a:off x="838713" y="1641338"/>
          <a:ext cx="3000000" cy="3000000"/>
        </p:xfrm>
        <a:graphic>
          <a:graphicData uri="http://schemas.openxmlformats.org/drawingml/2006/table">
            <a:tbl>
              <a:tblPr>
                <a:noFill/>
                <a:tableStyleId>{18055FA4-2E1A-43B5-AD09-1C5DB9DC31B0}</a:tableStyleId>
              </a:tblPr>
              <a:tblGrid>
                <a:gridCol w="7466575"/>
              </a:tblGrid>
              <a:tr h="12700">
                <a:tc>
                  <a:txBody>
                    <a:bodyPr/>
                    <a:lstStyle/>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add index.html</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status</a:t>
                      </a:r>
                      <a:br>
                        <a:rPr lang="es" sz="1500">
                          <a:solidFill>
                            <a:srgbClr val="F3F3F3"/>
                          </a:solidFill>
                          <a:highlight>
                            <a:srgbClr val="000000"/>
                          </a:highlight>
                          <a:latin typeface="Didact Gothic"/>
                          <a:ea typeface="Didact Gothic"/>
                          <a:cs typeface="Didact Gothic"/>
                          <a:sym typeface="Didact Gothic"/>
                        </a:rPr>
                      </a:br>
                      <a:r>
                        <a:rPr lang="es" sz="1500">
                          <a:solidFill>
                            <a:srgbClr val="F3F3F3"/>
                          </a:solidFill>
                          <a:highlight>
                            <a:srgbClr val="000000"/>
                          </a:highlight>
                          <a:latin typeface="Didact Gothic"/>
                          <a:ea typeface="Didact Gothic"/>
                          <a:cs typeface="Didact Gothic"/>
                          <a:sym typeface="Didact Gothic"/>
                        </a:rPr>
                        <a:t>On branch master</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No commits yet</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Changes to be committed:</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(use "git rm --cached &lt;file&gt;..." to unstage)</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a:t>
                      </a:r>
                      <a:r>
                        <a:rPr lang="es" sz="1500">
                          <a:solidFill>
                            <a:srgbClr val="6AA84F"/>
                          </a:solidFill>
                          <a:highlight>
                            <a:srgbClr val="000000"/>
                          </a:highlight>
                          <a:latin typeface="Didact Gothic"/>
                          <a:ea typeface="Didact Gothic"/>
                          <a:cs typeface="Didact Gothic"/>
                          <a:sym typeface="Didact Gothic"/>
                        </a:rPr>
                        <a:t>   new file:   index.html</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581" name="Google Shape;581;p115"/>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582" name="Google Shape;582;p115"/>
          <p:cNvSpPr txBox="1"/>
          <p:nvPr/>
        </p:nvSpPr>
        <p:spPr>
          <a:xfrm>
            <a:off x="702975" y="2536338"/>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adherido</a:t>
            </a:r>
            <a:endParaRPr sz="1350">
              <a:highlight>
                <a:schemeClr val="accent6"/>
              </a:highlight>
              <a:latin typeface="DM Sans"/>
              <a:ea typeface="DM Sans"/>
              <a:cs typeface="DM Sans"/>
              <a:sym typeface="DM Sans"/>
            </a:endParaRPr>
          </a:p>
        </p:txBody>
      </p:sp>
      <p:cxnSp>
        <p:nvCxnSpPr>
          <p:cNvPr id="583" name="Google Shape;583;p115"/>
          <p:cNvCxnSpPr/>
          <p:nvPr/>
        </p:nvCxnSpPr>
        <p:spPr>
          <a:xfrm flipH="1" rot="10800000">
            <a:off x="1671650" y="2959500"/>
            <a:ext cx="2039400" cy="720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Commit</a:t>
            </a:r>
            <a:endParaRPr b="1" sz="4000">
              <a:solidFill>
                <a:schemeClr val="dk1"/>
              </a:solidFill>
              <a:latin typeface="DM Sans"/>
              <a:ea typeface="DM Sans"/>
              <a:cs typeface="DM Sans"/>
              <a:sym typeface="DM Sans"/>
            </a:endParaRPr>
          </a:p>
        </p:txBody>
      </p:sp>
      <p:sp>
        <p:nvSpPr>
          <p:cNvPr id="589" name="Google Shape;589;p116"/>
          <p:cNvSpPr txBox="1"/>
          <p:nvPr/>
        </p:nvSpPr>
        <p:spPr>
          <a:xfrm>
            <a:off x="473350" y="1908175"/>
            <a:ext cx="58275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vez que nuestros archivos están en el </a:t>
            </a:r>
            <a:r>
              <a:rPr b="1" lang="es" sz="1350">
                <a:latin typeface="DM Sans"/>
                <a:ea typeface="DM Sans"/>
                <a:cs typeface="DM Sans"/>
                <a:sym typeface="DM Sans"/>
              </a:rPr>
              <a:t>Staging Area</a:t>
            </a:r>
            <a:r>
              <a:rPr lang="es" sz="1350">
                <a:latin typeface="DM Sans"/>
                <a:ea typeface="DM Sans"/>
                <a:cs typeface="DM Sans"/>
                <a:sym typeface="DM Sans"/>
              </a:rPr>
              <a:t> debemos pasarlos a nuestro repositorio local y para eso debemos usar el </a:t>
            </a:r>
            <a:r>
              <a:rPr lang="es" sz="1350">
                <a:highlight>
                  <a:schemeClr val="accent6"/>
                </a:highlight>
                <a:latin typeface="DM Sans"/>
                <a:ea typeface="DM Sans"/>
                <a:cs typeface="DM Sans"/>
                <a:sym typeface="DM Sans"/>
              </a:rPr>
              <a:t>git commit</a:t>
            </a:r>
            <a:r>
              <a:rPr lang="es" sz="1350">
                <a:latin typeface="DM Sans"/>
                <a:ea typeface="DM Sans"/>
                <a:cs typeface="DM Sans"/>
                <a:sym typeface="DM Sans"/>
              </a:rPr>
              <a:t> que es el comando que nos va a permitir comprometer nuestros archivos.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decir, que lo subirá al repositorio que se ha creado.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Commit</a:t>
            </a:r>
            <a:endParaRPr b="1" sz="4000">
              <a:solidFill>
                <a:schemeClr val="dk1"/>
              </a:solidFill>
              <a:latin typeface="DM Sans"/>
              <a:ea typeface="DM Sans"/>
              <a:cs typeface="DM Sans"/>
              <a:sym typeface="DM Sans"/>
            </a:endParaRPr>
          </a:p>
        </p:txBody>
      </p:sp>
      <p:sp>
        <p:nvSpPr>
          <p:cNvPr id="595" name="Google Shape;595;p117"/>
          <p:cNvSpPr txBox="1"/>
          <p:nvPr/>
        </p:nvSpPr>
        <p:spPr>
          <a:xfrm>
            <a:off x="473350" y="1908175"/>
            <a:ext cx="5827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comando es el siguiente: </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git commit -m “Comentario de qué se trata el commit que se está realizando”</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596" name="Google Shape;596;p117"/>
          <p:cNvGraphicFramePr/>
          <p:nvPr/>
        </p:nvGraphicFramePr>
        <p:xfrm>
          <a:off x="321450" y="2809588"/>
          <a:ext cx="3000000" cy="3000000"/>
        </p:xfrm>
        <a:graphic>
          <a:graphicData uri="http://schemas.openxmlformats.org/drawingml/2006/table">
            <a:tbl>
              <a:tblPr>
                <a:noFill/>
                <a:tableStyleId>{18055FA4-2E1A-43B5-AD09-1C5DB9DC31B0}</a:tableStyleId>
              </a:tblPr>
              <a:tblGrid>
                <a:gridCol w="8501075"/>
              </a:tblGrid>
              <a:tr h="12700">
                <a:tc>
                  <a:txBody>
                    <a:bodyPr/>
                    <a:lstStyle/>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commit -m "Primer archivo del repositorio"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666666"/>
                          </a:solidFill>
                          <a:highlight>
                            <a:srgbClr val="000000"/>
                          </a:highlight>
                          <a:latin typeface="Didact Gothic"/>
                          <a:ea typeface="Didact Gothic"/>
                          <a:cs typeface="Didact Gothic"/>
                          <a:sym typeface="Didact Gothic"/>
                        </a:rPr>
                        <a:t>/* Esta sería el resultado del comando */</a:t>
                      </a:r>
                      <a:endParaRPr sz="15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[master (root-commit) 1734915] nuevo archivo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1 file changed, 0 insertions(+), 0 deletions(-)</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create mode 100644 index.html</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¿recuerdan los 3 estados? </a:t>
            </a:r>
            <a:endParaRPr b="1" sz="4000">
              <a:solidFill>
                <a:schemeClr val="dk1"/>
              </a:solidFill>
              <a:latin typeface="DM Sans"/>
              <a:ea typeface="DM Sans"/>
              <a:cs typeface="DM Sans"/>
              <a:sym typeface="DM Sans"/>
            </a:endParaRPr>
          </a:p>
        </p:txBody>
      </p:sp>
      <p:pic>
        <p:nvPicPr>
          <p:cNvPr id="602" name="Google Shape;602;p118"/>
          <p:cNvPicPr preferRelativeResize="0"/>
          <p:nvPr/>
        </p:nvPicPr>
        <p:blipFill>
          <a:blip r:embed="rId3">
            <a:alphaModFix/>
          </a:blip>
          <a:stretch>
            <a:fillRect/>
          </a:stretch>
        </p:blipFill>
        <p:spPr>
          <a:xfrm>
            <a:off x="3605150" y="1183563"/>
            <a:ext cx="5009300" cy="3348125"/>
          </a:xfrm>
          <a:prstGeom prst="rect">
            <a:avLst/>
          </a:prstGeom>
          <a:noFill/>
          <a:ln>
            <a:noFill/>
          </a:ln>
        </p:spPr>
      </p:pic>
      <p:sp>
        <p:nvSpPr>
          <p:cNvPr id="603" name="Google Shape;603;p118"/>
          <p:cNvSpPr txBox="1"/>
          <p:nvPr/>
        </p:nvSpPr>
        <p:spPr>
          <a:xfrm>
            <a:off x="785650" y="3647688"/>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350">
                <a:latin typeface="DM Sans"/>
                <a:ea typeface="DM Sans"/>
                <a:cs typeface="DM Sans"/>
                <a:sym typeface="DM Sans"/>
              </a:rPr>
              <a:t>Estamos aquí con el </a:t>
            </a:r>
            <a:r>
              <a:rPr lang="es" sz="1350">
                <a:highlight>
                  <a:schemeClr val="accent6"/>
                </a:highlight>
                <a:latin typeface="DM Sans"/>
                <a:ea typeface="DM Sans"/>
                <a:cs typeface="DM Sans"/>
                <a:sym typeface="DM Sans"/>
              </a:rPr>
              <a:t>index.html</a:t>
            </a:r>
            <a:r>
              <a:rPr lang="es" sz="1350">
                <a:latin typeface="DM Sans"/>
                <a:ea typeface="DM Sans"/>
                <a:cs typeface="DM Sans"/>
                <a:sym typeface="DM Sans"/>
              </a:rPr>
              <a:t> comprometido</a:t>
            </a:r>
            <a:endParaRPr sz="1350">
              <a:latin typeface="DM Sans"/>
              <a:ea typeface="DM Sans"/>
              <a:cs typeface="DM Sans"/>
              <a:sym typeface="DM Sans"/>
            </a:endParaRPr>
          </a:p>
          <a:p>
            <a:pPr indent="0" lvl="0" marL="0" rtl="0" algn="l">
              <a:lnSpc>
                <a:spcPct val="100000"/>
              </a:lnSpc>
              <a:spcBef>
                <a:spcPts val="0"/>
              </a:spcBef>
              <a:spcAft>
                <a:spcPts val="0"/>
              </a:spcAft>
              <a:buNone/>
            </a:pPr>
            <a:r>
              <a:rPr lang="es" sz="1350">
                <a:latin typeface="DM Sans"/>
                <a:ea typeface="DM Sans"/>
                <a:cs typeface="DM Sans"/>
                <a:sym typeface="DM Sans"/>
              </a:rPr>
              <a:t>para el repositorio</a:t>
            </a:r>
            <a:endParaRPr sz="1350">
              <a:latin typeface="DM Sans"/>
              <a:ea typeface="DM Sans"/>
              <a:cs typeface="DM Sans"/>
              <a:sym typeface="DM Sans"/>
            </a:endParaRPr>
          </a:p>
        </p:txBody>
      </p:sp>
      <p:cxnSp>
        <p:nvCxnSpPr>
          <p:cNvPr id="604" name="Google Shape;604;p118"/>
          <p:cNvCxnSpPr/>
          <p:nvPr/>
        </p:nvCxnSpPr>
        <p:spPr>
          <a:xfrm flipH="1" rot="10800000">
            <a:off x="2250300" y="4070850"/>
            <a:ext cx="1543500" cy="7200"/>
          </a:xfrm>
          <a:prstGeom prst="straightConnector1">
            <a:avLst/>
          </a:prstGeom>
          <a:noFill/>
          <a:ln cap="flat" cmpd="sng" w="19050">
            <a:solidFill>
              <a:schemeClr val="accent5"/>
            </a:solidFill>
            <a:prstDash val="solid"/>
            <a:round/>
            <a:headEnd len="med" w="med" type="none"/>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8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16" name="Google Shape;316;p83"/>
          <p:cNvPicPr preferRelativeResize="0"/>
          <p:nvPr/>
        </p:nvPicPr>
        <p:blipFill>
          <a:blip r:embed="rId3">
            <a:alphaModFix/>
          </a:blip>
          <a:stretch>
            <a:fillRect/>
          </a:stretch>
        </p:blipFill>
        <p:spPr>
          <a:xfrm>
            <a:off x="2172438" y="1738938"/>
            <a:ext cx="196975" cy="196975"/>
          </a:xfrm>
          <a:prstGeom prst="rect">
            <a:avLst/>
          </a:prstGeom>
          <a:noFill/>
          <a:ln>
            <a:noFill/>
          </a:ln>
        </p:spPr>
      </p:pic>
      <p:sp>
        <p:nvSpPr>
          <p:cNvPr id="317" name="Google Shape;317;p83"/>
          <p:cNvSpPr txBox="1"/>
          <p:nvPr/>
        </p:nvSpPr>
        <p:spPr>
          <a:xfrm>
            <a:off x="2690561" y="16452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Analizar </a:t>
            </a:r>
            <a:r>
              <a:rPr lang="es" sz="1350">
                <a:solidFill>
                  <a:schemeClr val="lt1"/>
                </a:solidFill>
                <a:latin typeface="DM Sans"/>
                <a:ea typeface="DM Sans"/>
                <a:cs typeface="DM Sans"/>
                <a:sym typeface="DM Sans"/>
              </a:rPr>
              <a:t>el control de versiones </a:t>
            </a:r>
            <a:r>
              <a:rPr lang="es" sz="1350">
                <a:solidFill>
                  <a:schemeClr val="lt1"/>
                </a:solidFill>
                <a:latin typeface="DM Sans"/>
                <a:ea typeface="DM Sans"/>
                <a:cs typeface="DM Sans"/>
                <a:sym typeface="DM Sans"/>
              </a:rPr>
              <a:t>líder</a:t>
            </a:r>
            <a:r>
              <a:rPr lang="es" sz="1350">
                <a:solidFill>
                  <a:schemeClr val="lt1"/>
                </a:solidFill>
                <a:latin typeface="DM Sans"/>
                <a:ea typeface="DM Sans"/>
                <a:cs typeface="DM Sans"/>
                <a:sym typeface="DM Sans"/>
              </a:rPr>
              <a:t> (GIT). </a:t>
            </a:r>
            <a:endParaRPr sz="1350">
              <a:solidFill>
                <a:schemeClr val="lt1"/>
              </a:solidFill>
              <a:latin typeface="DM Sans"/>
              <a:ea typeface="DM Sans"/>
              <a:cs typeface="DM Sans"/>
              <a:sym typeface="DM Sans"/>
            </a:endParaRPr>
          </a:p>
        </p:txBody>
      </p:sp>
      <p:pic>
        <p:nvPicPr>
          <p:cNvPr id="318" name="Google Shape;318;p83"/>
          <p:cNvPicPr preferRelativeResize="0"/>
          <p:nvPr/>
        </p:nvPicPr>
        <p:blipFill>
          <a:blip r:embed="rId3">
            <a:alphaModFix/>
          </a:blip>
          <a:stretch>
            <a:fillRect/>
          </a:stretch>
        </p:blipFill>
        <p:spPr>
          <a:xfrm>
            <a:off x="2172138" y="2471250"/>
            <a:ext cx="196975" cy="196975"/>
          </a:xfrm>
          <a:prstGeom prst="rect">
            <a:avLst/>
          </a:prstGeom>
          <a:noFill/>
          <a:ln>
            <a:noFill/>
          </a:ln>
        </p:spPr>
      </p:pic>
      <p:sp>
        <p:nvSpPr>
          <p:cNvPr id="319" name="Google Shape;319;p83"/>
          <p:cNvSpPr txBox="1"/>
          <p:nvPr/>
        </p:nvSpPr>
        <p:spPr>
          <a:xfrm>
            <a:off x="2690561" y="2375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 </a:t>
            </a:r>
            <a:r>
              <a:rPr lang="es" sz="1350">
                <a:solidFill>
                  <a:schemeClr val="lt1"/>
                </a:solidFill>
                <a:latin typeface="DM Sans"/>
                <a:ea typeface="DM Sans"/>
                <a:cs typeface="DM Sans"/>
                <a:sym typeface="DM Sans"/>
              </a:rPr>
              <a:t>un proyecto y versiones con GIT. </a:t>
            </a:r>
            <a:endParaRPr sz="1350">
              <a:solidFill>
                <a:schemeClr val="lt1"/>
              </a:solidFill>
              <a:latin typeface="DM Sans"/>
              <a:ea typeface="DM Sans"/>
              <a:cs typeface="DM Sans"/>
              <a:sym typeface="DM Sans"/>
            </a:endParaRPr>
          </a:p>
        </p:txBody>
      </p:sp>
      <p:pic>
        <p:nvPicPr>
          <p:cNvPr id="320" name="Google Shape;320;p83"/>
          <p:cNvPicPr preferRelativeResize="0"/>
          <p:nvPr/>
        </p:nvPicPr>
        <p:blipFill>
          <a:blip r:embed="rId3">
            <a:alphaModFix/>
          </a:blip>
          <a:stretch>
            <a:fillRect/>
          </a:stretch>
        </p:blipFill>
        <p:spPr>
          <a:xfrm>
            <a:off x="2172138" y="3203563"/>
            <a:ext cx="196975" cy="196975"/>
          </a:xfrm>
          <a:prstGeom prst="rect">
            <a:avLst/>
          </a:prstGeom>
          <a:noFill/>
          <a:ln>
            <a:noFill/>
          </a:ln>
        </p:spPr>
      </p:pic>
      <p:sp>
        <p:nvSpPr>
          <p:cNvPr id="321" name="Google Shape;321;p83"/>
          <p:cNvSpPr txBox="1"/>
          <p:nvPr/>
        </p:nvSpPr>
        <p:spPr>
          <a:xfrm>
            <a:off x="2690561" y="31058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Utilizar </a:t>
            </a:r>
            <a:r>
              <a:rPr lang="es" sz="1350">
                <a:solidFill>
                  <a:schemeClr val="lt1"/>
                </a:solidFill>
                <a:latin typeface="DM Sans"/>
                <a:ea typeface="DM Sans"/>
                <a:cs typeface="DM Sans"/>
                <a:sym typeface="DM Sans"/>
              </a:rPr>
              <a:t>el repositorio GITHUB. </a:t>
            </a:r>
            <a:endParaRPr sz="1350">
              <a:solidFill>
                <a:schemeClr val="lt1"/>
              </a:solidFill>
              <a:latin typeface="DM Sans"/>
              <a:ea typeface="DM Sans"/>
              <a:cs typeface="DM Sans"/>
              <a:sym typeface="DM Sans"/>
            </a:endParaRPr>
          </a:p>
        </p:txBody>
      </p:sp>
      <p:cxnSp>
        <p:nvCxnSpPr>
          <p:cNvPr id="322" name="Google Shape;322;p83"/>
          <p:cNvCxnSpPr>
            <a:stCxn id="316" idx="2"/>
            <a:endCxn id="318" idx="0"/>
          </p:cNvCxnSpPr>
          <p:nvPr/>
        </p:nvCxnSpPr>
        <p:spPr>
          <a:xfrm flipH="1" rot="-5400000">
            <a:off x="2003625" y="2203212"/>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cxnSp>
        <p:nvCxnSpPr>
          <p:cNvPr id="323" name="Google Shape;323;p83"/>
          <p:cNvCxnSpPr>
            <a:stCxn id="318" idx="2"/>
            <a:endCxn id="320" idx="0"/>
          </p:cNvCxnSpPr>
          <p:nvPr/>
        </p:nvCxnSpPr>
        <p:spPr>
          <a:xfrm flipH="1" rot="-5400000">
            <a:off x="2003325" y="2935525"/>
            <a:ext cx="535200" cy="600"/>
          </a:xfrm>
          <a:prstGeom prst="bentConnector3">
            <a:avLst>
              <a:gd fmla="val 50013"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Log</a:t>
            </a:r>
            <a:endParaRPr b="1" sz="4000">
              <a:solidFill>
                <a:schemeClr val="dk1"/>
              </a:solidFill>
              <a:latin typeface="DM Sans"/>
              <a:ea typeface="DM Sans"/>
              <a:cs typeface="DM Sans"/>
              <a:sym typeface="DM Sans"/>
            </a:endParaRPr>
          </a:p>
        </p:txBody>
      </p:sp>
      <p:sp>
        <p:nvSpPr>
          <p:cNvPr id="610" name="Google Shape;610;p119"/>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primeros pasos a seguir: </a:t>
            </a:r>
            <a:endParaRPr sz="1350">
              <a:latin typeface="DM Sans"/>
              <a:ea typeface="DM Sans"/>
              <a:cs typeface="DM Sans"/>
              <a:sym typeface="DM Sans"/>
            </a:endParaRPr>
          </a:p>
        </p:txBody>
      </p:sp>
      <p:graphicFrame>
        <p:nvGraphicFramePr>
          <p:cNvPr id="611" name="Google Shape;611;p119"/>
          <p:cNvGraphicFramePr/>
          <p:nvPr/>
        </p:nvGraphicFramePr>
        <p:xfrm>
          <a:off x="735475" y="2448850"/>
          <a:ext cx="3000000" cy="3000000"/>
        </p:xfrm>
        <a:graphic>
          <a:graphicData uri="http://schemas.openxmlformats.org/drawingml/2006/table">
            <a:tbl>
              <a:tblPr>
                <a:noFill/>
                <a:tableStyleId>{18055FA4-2E1A-43B5-AD09-1C5DB9DC31B0}</a:tableStyleId>
              </a:tblPr>
              <a:tblGrid>
                <a:gridCol w="7673025"/>
              </a:tblGrid>
              <a:tr h="1769200">
                <a:tc>
                  <a:txBody>
                    <a:bodyPr/>
                    <a:lstStyle/>
                    <a:p>
                      <a:pPr indent="0" lvl="0" marL="0" rtl="0" algn="l">
                        <a:spcBef>
                          <a:spcPts val="0"/>
                        </a:spcBef>
                        <a:spcAft>
                          <a:spcPts val="0"/>
                        </a:spcAft>
                        <a:buNone/>
                      </a:pPr>
                      <a:r>
                        <a:rPr lang="es" sz="15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5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rgbClr val="000000"/>
                          </a:highlight>
                          <a:latin typeface="Didact Gothic"/>
                          <a:ea typeface="Didact Gothic"/>
                          <a:cs typeface="Didact Gothic"/>
                          <a:sym typeface="Didact Gothic"/>
                        </a:rPr>
                        <a:t>$ git log</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FFF00"/>
                          </a:solidFill>
                          <a:highlight>
                            <a:srgbClr val="000000"/>
                          </a:highlight>
                          <a:latin typeface="Didact Gothic"/>
                          <a:ea typeface="Didact Gothic"/>
                          <a:cs typeface="Didact Gothic"/>
                          <a:sym typeface="Didact Gothic"/>
                        </a:rPr>
                        <a:t>commit 1734915470ce9983f703b77807a68e42166b47dd</a:t>
                      </a:r>
                      <a:r>
                        <a:rPr lang="es" sz="1500">
                          <a:solidFill>
                            <a:srgbClr val="F3F3F3"/>
                          </a:solidFill>
                          <a:highlight>
                            <a:srgbClr val="000000"/>
                          </a:highlight>
                          <a:latin typeface="Didact Gothic"/>
                          <a:ea typeface="Didact Gothic"/>
                          <a:cs typeface="Didact Gothic"/>
                          <a:sym typeface="Didact Gothic"/>
                        </a:rPr>
                        <a:t> </a:t>
                      </a:r>
                      <a:r>
                        <a:rPr lang="es" sz="1500">
                          <a:solidFill>
                            <a:srgbClr val="FFFF00"/>
                          </a:solidFill>
                          <a:highlight>
                            <a:srgbClr val="000000"/>
                          </a:highlight>
                          <a:latin typeface="Didact Gothic"/>
                          <a:ea typeface="Didact Gothic"/>
                          <a:cs typeface="Didact Gothic"/>
                          <a:sym typeface="Didact Gothic"/>
                        </a:rPr>
                        <a:t>(</a:t>
                      </a:r>
                      <a:r>
                        <a:rPr lang="es" sz="1500">
                          <a:solidFill>
                            <a:srgbClr val="00FFFF"/>
                          </a:solidFill>
                          <a:highlight>
                            <a:srgbClr val="000000"/>
                          </a:highlight>
                          <a:latin typeface="Didact Gothic"/>
                          <a:ea typeface="Didact Gothic"/>
                          <a:cs typeface="Didact Gothic"/>
                          <a:sym typeface="Didact Gothic"/>
                        </a:rPr>
                        <a:t>HEAD -&gt;</a:t>
                      </a:r>
                      <a:r>
                        <a:rPr lang="es" sz="1500">
                          <a:solidFill>
                            <a:srgbClr val="F3F3F3"/>
                          </a:solidFill>
                          <a:highlight>
                            <a:srgbClr val="000000"/>
                          </a:highlight>
                          <a:latin typeface="Didact Gothic"/>
                          <a:ea typeface="Didact Gothic"/>
                          <a:cs typeface="Didact Gothic"/>
                          <a:sym typeface="Didact Gothic"/>
                        </a:rPr>
                        <a:t> </a:t>
                      </a:r>
                      <a:r>
                        <a:rPr lang="es" sz="1500">
                          <a:solidFill>
                            <a:srgbClr val="00FF00"/>
                          </a:solidFill>
                          <a:highlight>
                            <a:srgbClr val="000000"/>
                          </a:highlight>
                          <a:latin typeface="Didact Gothic"/>
                          <a:ea typeface="Didact Gothic"/>
                          <a:cs typeface="Didact Gothic"/>
                          <a:sym typeface="Didact Gothic"/>
                        </a:rPr>
                        <a:t>master</a:t>
                      </a:r>
                      <a:r>
                        <a:rPr lang="es" sz="1500">
                          <a:solidFill>
                            <a:srgbClr val="FFFF00"/>
                          </a:solidFill>
                          <a:highlight>
                            <a:srgbClr val="000000"/>
                          </a:highlight>
                          <a:latin typeface="Didact Gothic"/>
                          <a:ea typeface="Didact Gothic"/>
                          <a:cs typeface="Didact Gothic"/>
                          <a:sym typeface="Didact Gothic"/>
                        </a:rPr>
                        <a:t>)</a:t>
                      </a:r>
                      <a:endParaRPr sz="15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Author: John Doe &lt;johndoe@example.com&gt;</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Date:   Sat May 22 18:53:24 2020 -0300</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a:t>
                      </a:r>
                      <a:r>
                        <a:rPr lang="es" sz="1500">
                          <a:solidFill>
                            <a:srgbClr val="F3F3F3"/>
                          </a:solidFill>
                          <a:highlight>
                            <a:schemeClr val="dk1"/>
                          </a:highlight>
                          <a:latin typeface="Didact Gothic"/>
                          <a:ea typeface="Didact Gothic"/>
                          <a:cs typeface="Didact Gothic"/>
                          <a:sym typeface="Didact Gothic"/>
                        </a:rPr>
                        <a:t>Primer archivo del repositorio</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Git Log</a:t>
            </a:r>
            <a:endParaRPr b="1" sz="4000">
              <a:solidFill>
                <a:srgbClr val="EAFF6A"/>
              </a:solidFill>
              <a:latin typeface="DM Sans"/>
              <a:ea typeface="DM Sans"/>
              <a:cs typeface="DM Sans"/>
              <a:sym typeface="DM Sans"/>
            </a:endParaRPr>
          </a:p>
        </p:txBody>
      </p:sp>
      <p:sp>
        <p:nvSpPr>
          <p:cNvPr id="617" name="Google Shape;617;p120"/>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La documentación de git log es superextensa, por eso puedes indagar en el siguiente link </a:t>
            </a:r>
            <a:r>
              <a:rPr lang="es" sz="2500" u="sng">
                <a:solidFill>
                  <a:srgbClr val="83AEFB"/>
                </a:solidFill>
                <a:latin typeface="DM Sans"/>
                <a:ea typeface="DM Sans"/>
                <a:cs typeface="DM Sans"/>
                <a:sym typeface="DM Sans"/>
                <a:hlinkClick r:id="rId3">
                  <a:extLst>
                    <a:ext uri="{A12FA001-AC4F-418D-AE19-62706E023703}">
                      <ahyp:hlinkClr val="tx"/>
                    </a:ext>
                  </a:extLst>
                </a:hlinkClick>
              </a:rPr>
              <a:t>Git-Scm</a:t>
            </a:r>
            <a:endParaRPr b="1" sz="2500">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sp>
        <p:nvSpPr>
          <p:cNvPr id="628" name="Google Shape;628;p122"/>
          <p:cNvSpPr txBox="1"/>
          <p:nvPr/>
        </p:nvSpPr>
        <p:spPr>
          <a:xfrm>
            <a:off x="473350" y="1908175"/>
            <a:ext cx="5836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añadir una nueva función o solucionar un error (sin importar su tamaño), generas una nueva rama para alojar estos cambios. Esto te da la oportunidad de organizarte mejor con los cambios o correcciones experimentales.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👉Podemos crear una rama escribiendo</a:t>
            </a:r>
            <a:endParaRPr sz="1350">
              <a:latin typeface="DM Sans"/>
              <a:ea typeface="DM Sans"/>
              <a:cs typeface="DM Sans"/>
              <a:sym typeface="DM Sans"/>
            </a:endParaRPr>
          </a:p>
          <a:p>
            <a:pPr indent="0" lvl="0" marL="0" rtl="0" algn="l">
              <a:spcBef>
                <a:spcPts val="0"/>
              </a:spcBef>
              <a:spcAft>
                <a:spcPts val="0"/>
              </a:spcAft>
              <a:buNone/>
            </a:pPr>
            <a:r>
              <a:rPr lang="es" sz="1350">
                <a:highlight>
                  <a:schemeClr val="accent6"/>
                </a:highlight>
                <a:latin typeface="DM Sans"/>
                <a:ea typeface="DM Sans"/>
                <a:cs typeface="DM Sans"/>
                <a:sym typeface="DM Sans"/>
              </a:rPr>
              <a:t>“git branch mi-rama”</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Ramas</a:t>
            </a:r>
            <a:endParaRPr b="1" sz="4000">
              <a:solidFill>
                <a:schemeClr val="dk1"/>
              </a:solidFill>
              <a:latin typeface="DM Sans"/>
              <a:ea typeface="DM Sans"/>
              <a:cs typeface="DM Sans"/>
              <a:sym typeface="DM Sans"/>
            </a:endParaRPr>
          </a:p>
        </p:txBody>
      </p:sp>
      <p:grpSp>
        <p:nvGrpSpPr>
          <p:cNvPr id="634" name="Google Shape;634;p123"/>
          <p:cNvGrpSpPr/>
          <p:nvPr/>
        </p:nvGrpSpPr>
        <p:grpSpPr>
          <a:xfrm>
            <a:off x="970550" y="1497161"/>
            <a:ext cx="5344440" cy="3057276"/>
            <a:chOff x="938625" y="858975"/>
            <a:chExt cx="5991525" cy="3637450"/>
          </a:xfrm>
        </p:grpSpPr>
        <p:pic>
          <p:nvPicPr>
            <p:cNvPr id="635" name="Google Shape;635;p123"/>
            <p:cNvPicPr preferRelativeResize="0"/>
            <p:nvPr/>
          </p:nvPicPr>
          <p:blipFill>
            <a:blip r:embed="rId3">
              <a:alphaModFix/>
            </a:blip>
            <a:stretch>
              <a:fillRect/>
            </a:stretch>
          </p:blipFill>
          <p:spPr>
            <a:xfrm>
              <a:off x="938625" y="911750"/>
              <a:ext cx="5948199" cy="3584675"/>
            </a:xfrm>
            <a:prstGeom prst="rect">
              <a:avLst/>
            </a:prstGeom>
            <a:noFill/>
            <a:ln>
              <a:noFill/>
            </a:ln>
          </p:spPr>
        </p:pic>
        <p:sp>
          <p:nvSpPr>
            <p:cNvPr id="636" name="Google Shape;636;p123"/>
            <p:cNvSpPr/>
            <p:nvPr/>
          </p:nvSpPr>
          <p:spPr>
            <a:xfrm>
              <a:off x="5614950" y="3876661"/>
              <a:ext cx="1315200" cy="555900"/>
            </a:xfrm>
            <a:prstGeom prst="rect">
              <a:avLst/>
            </a:prstGeom>
            <a:solidFill>
              <a:srgbClr val="93C47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Gran cambio</a:t>
              </a:r>
              <a:endParaRPr b="1" sz="1000"/>
            </a:p>
            <a:p>
              <a:pPr indent="0" lvl="0" marL="0" rtl="0" algn="ctr">
                <a:spcBef>
                  <a:spcPts val="0"/>
                </a:spcBef>
                <a:spcAft>
                  <a:spcPts val="0"/>
                </a:spcAft>
                <a:buNone/>
              </a:pPr>
              <a:r>
                <a:rPr b="1" lang="es" sz="1000"/>
                <a:t>(feature)</a:t>
              </a:r>
              <a:endParaRPr b="1" sz="1000"/>
            </a:p>
          </p:txBody>
        </p:sp>
        <p:sp>
          <p:nvSpPr>
            <p:cNvPr id="637" name="Google Shape;637;p123"/>
            <p:cNvSpPr/>
            <p:nvPr/>
          </p:nvSpPr>
          <p:spPr>
            <a:xfrm>
              <a:off x="2082825" y="85897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Pequeño Cambio (feature)</a:t>
              </a:r>
              <a:endParaRPr b="1" sz="1000"/>
            </a:p>
          </p:txBody>
        </p:sp>
        <p:sp>
          <p:nvSpPr>
            <p:cNvPr id="638" name="Google Shape;638;p123"/>
            <p:cNvSpPr/>
            <p:nvPr/>
          </p:nvSpPr>
          <p:spPr>
            <a:xfrm>
              <a:off x="4185750" y="14620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Rama Principal</a:t>
              </a:r>
              <a:endParaRPr b="1" sz="1000"/>
            </a:p>
            <a:p>
              <a:pPr indent="0" lvl="0" marL="0" rtl="0" algn="ctr">
                <a:spcBef>
                  <a:spcPts val="0"/>
                </a:spcBef>
                <a:spcAft>
                  <a:spcPts val="0"/>
                </a:spcAft>
                <a:buNone/>
              </a:pPr>
              <a:r>
                <a:rPr b="1" lang="es" sz="1000"/>
                <a:t>(master)</a:t>
              </a:r>
              <a:endParaRPr b="1" sz="1000"/>
            </a:p>
          </p:txBody>
        </p:sp>
      </p:grpSp>
      <p:sp>
        <p:nvSpPr>
          <p:cNvPr id="639" name="Google Shape;639;p123"/>
          <p:cNvSpPr txBox="1"/>
          <p:nvPr/>
        </p:nvSpPr>
        <p:spPr>
          <a:xfrm>
            <a:off x="6393250" y="2521371"/>
            <a:ext cx="1780200" cy="704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350">
                <a:solidFill>
                  <a:schemeClr val="dk1"/>
                </a:solidFill>
                <a:latin typeface="DM Sans"/>
                <a:ea typeface="DM Sans"/>
                <a:cs typeface="DM Sans"/>
                <a:sym typeface="DM Sans"/>
              </a:rPr>
              <a:t>👈</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Así funciona</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2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2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creando ramas</a:t>
            </a:r>
            <a:endParaRPr b="1" sz="3500">
              <a:solidFill>
                <a:schemeClr val="lt1"/>
              </a:solidFill>
              <a:latin typeface="DM Sans"/>
              <a:ea typeface="DM Sans"/>
              <a:cs typeface="DM Sans"/>
              <a:sym typeface="DM Sans"/>
            </a:endParaRPr>
          </a:p>
        </p:txBody>
      </p:sp>
      <p:sp>
        <p:nvSpPr>
          <p:cNvPr id="646" name="Google Shape;646;p124"/>
          <p:cNvSpPr txBox="1"/>
          <p:nvPr/>
        </p:nvSpPr>
        <p:spPr>
          <a:xfrm>
            <a:off x="1461300" y="1275550"/>
            <a:ext cx="5980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Veamos cómo crear una rama. </a:t>
            </a:r>
            <a:endParaRPr sz="1350">
              <a:latin typeface="DM Sans"/>
              <a:ea typeface="DM Sans"/>
              <a:cs typeface="DM Sans"/>
              <a:sym typeface="DM Sans"/>
            </a:endParaRPr>
          </a:p>
        </p:txBody>
      </p:sp>
      <p:graphicFrame>
        <p:nvGraphicFramePr>
          <p:cNvPr id="647" name="Google Shape;647;p124"/>
          <p:cNvGraphicFramePr/>
          <p:nvPr/>
        </p:nvGraphicFramePr>
        <p:xfrm>
          <a:off x="1018800" y="1822550"/>
          <a:ext cx="3000000" cy="3000000"/>
        </p:xfrm>
        <a:graphic>
          <a:graphicData uri="http://schemas.openxmlformats.org/drawingml/2006/table">
            <a:tbl>
              <a:tblPr>
                <a:noFill/>
                <a:tableStyleId>{18055FA4-2E1A-43B5-AD09-1C5DB9DC31B0}</a:tableStyleId>
              </a:tblPr>
              <a:tblGrid>
                <a:gridCol w="7106400"/>
              </a:tblGrid>
              <a:tr h="127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Verifico en cuál rama estoy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rgbClr val="000000"/>
                          </a:highlight>
                          <a:latin typeface="Didact Gothic"/>
                          <a:ea typeface="Didact Gothic"/>
                          <a:cs typeface="Didact Gothic"/>
                          <a:sym typeface="Didact Gothic"/>
                        </a:rPr>
                        <a:t>*master</a:t>
                      </a:r>
                      <a:endParaRPr>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434343"/>
                          </a:solidFill>
                          <a:highlight>
                            <a:srgbClr val="000000"/>
                          </a:highlight>
                          <a:latin typeface="Didact Gothic"/>
                          <a:ea typeface="Didact Gothic"/>
                          <a:cs typeface="Didact Gothic"/>
                          <a:sym typeface="Didact Gothic"/>
                        </a:rPr>
                        <a:t>/* Paso 2. Creo la rama que voy a usar para el cambio */</a:t>
                      </a:r>
                      <a:br>
                        <a:rPr lang="es">
                          <a:solidFill>
                            <a:srgbClr val="00FFFF"/>
                          </a:solidFill>
                          <a:highlight>
                            <a:srgbClr val="000000"/>
                          </a:highlight>
                          <a:latin typeface="Didact Gothic"/>
                          <a:ea typeface="Didact Gothic"/>
                          <a:cs typeface="Didact Gothic"/>
                          <a:sym typeface="Didact Gothic"/>
                        </a:rPr>
                      </a:b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a:t>
                      </a:r>
                      <a:r>
                        <a:rPr lang="es">
                          <a:solidFill>
                            <a:srgbClr val="F3F3F3"/>
                          </a:solidFill>
                          <a:highlight>
                            <a:srgbClr val="000000"/>
                          </a:highlight>
                          <a:latin typeface="Didact Gothic"/>
                          <a:ea typeface="Didact Gothic"/>
                          <a:cs typeface="Didact Gothic"/>
                          <a:sym typeface="Didact Gothic"/>
                        </a:rPr>
                        <a:t> git branch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3: Verifico que se creó la rama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 -l</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chemeClr val="dk1"/>
                          </a:highlight>
                          <a:latin typeface="Didact Gothic"/>
                          <a:ea typeface="Didact Gothic"/>
                          <a:cs typeface="Didact Gothic"/>
                          <a:sym typeface="Didact Gothic"/>
                        </a:rPr>
                        <a:t>*master</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mi_rama</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endParaRPr>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2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25"/>
          <p:cNvSpPr txBox="1"/>
          <p:nvPr/>
        </p:nvSpPr>
        <p:spPr>
          <a:xfrm>
            <a:off x="647400" y="345975"/>
            <a:ext cx="78492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movernos entre ramas</a:t>
            </a:r>
            <a:endParaRPr b="1" sz="3500">
              <a:solidFill>
                <a:schemeClr val="lt1"/>
              </a:solidFill>
              <a:latin typeface="DM Sans"/>
              <a:ea typeface="DM Sans"/>
              <a:cs typeface="DM Sans"/>
              <a:sym typeface="DM Sans"/>
            </a:endParaRPr>
          </a:p>
        </p:txBody>
      </p:sp>
      <p:sp>
        <p:nvSpPr>
          <p:cNvPr id="654" name="Google Shape;654;p125"/>
          <p:cNvSpPr txBox="1"/>
          <p:nvPr/>
        </p:nvSpPr>
        <p:spPr>
          <a:xfrm>
            <a:off x="1461300" y="1275550"/>
            <a:ext cx="5980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¿Será muy complicado hacerlo? </a:t>
            </a:r>
            <a:endParaRPr sz="1350">
              <a:latin typeface="DM Sans"/>
              <a:ea typeface="DM Sans"/>
              <a:cs typeface="DM Sans"/>
              <a:sym typeface="DM Sans"/>
            </a:endParaRPr>
          </a:p>
        </p:txBody>
      </p:sp>
      <p:graphicFrame>
        <p:nvGraphicFramePr>
          <p:cNvPr id="655" name="Google Shape;655;p125"/>
          <p:cNvGraphicFramePr/>
          <p:nvPr/>
        </p:nvGraphicFramePr>
        <p:xfrm>
          <a:off x="939375" y="2054275"/>
          <a:ext cx="3000000" cy="3000000"/>
        </p:xfrm>
        <a:graphic>
          <a:graphicData uri="http://schemas.openxmlformats.org/drawingml/2006/table">
            <a:tbl>
              <a:tblPr>
                <a:noFill/>
                <a:tableStyleId>{18055FA4-2E1A-43B5-AD09-1C5DB9DC31B0}</a:tableStyleId>
              </a:tblPr>
              <a:tblGrid>
                <a:gridCol w="7265250"/>
              </a:tblGrid>
              <a:tr h="19812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Para moverme a la rama que cree uso el comando de git checkout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r>
                        <a:rPr lang="es">
                          <a:solidFill>
                            <a:srgbClr val="F3F3F3"/>
                          </a:solidFill>
                          <a:highlight>
                            <a:srgbClr val="000000"/>
                          </a:highlight>
                          <a:latin typeface="Didact Gothic"/>
                          <a:ea typeface="Didact Gothic"/>
                          <a:cs typeface="Didact Gothic"/>
                          <a:sym typeface="Didact Gothic"/>
                        </a:rPr>
                        <a:t> git checkout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F3F3F3"/>
                          </a:solidFill>
                          <a:highlight>
                            <a:srgbClr val="000000"/>
                          </a:highlight>
                          <a:latin typeface="Didact Gothic"/>
                          <a:ea typeface="Didact Gothic"/>
                          <a:cs typeface="Didact Gothic"/>
                          <a:sym typeface="Didact Gothic"/>
                        </a:rPr>
                        <a:t>Switched to branch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Verifico nuevamente que me movi de rama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 -l</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master</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FF"/>
                          </a:solidFill>
                          <a:highlight>
                            <a:schemeClr val="dk1"/>
                          </a:highlight>
                          <a:latin typeface="Didact Gothic"/>
                          <a:ea typeface="Didact Gothic"/>
                          <a:cs typeface="Didact Gothic"/>
                          <a:sym typeface="Didact Gothic"/>
                        </a:rPr>
                        <a:t>*mi_rama</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endParaRPr>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2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6"/>
          <p:cNvSpPr txBox="1"/>
          <p:nvPr/>
        </p:nvSpPr>
        <p:spPr>
          <a:xfrm>
            <a:off x="647400" y="345975"/>
            <a:ext cx="78492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Git Branch D: borrando ramas</a:t>
            </a:r>
            <a:endParaRPr b="1" sz="3500">
              <a:solidFill>
                <a:schemeClr val="lt1"/>
              </a:solidFill>
              <a:latin typeface="DM Sans"/>
              <a:ea typeface="DM Sans"/>
              <a:cs typeface="DM Sans"/>
              <a:sym typeface="DM Sans"/>
            </a:endParaRPr>
          </a:p>
        </p:txBody>
      </p:sp>
      <p:sp>
        <p:nvSpPr>
          <p:cNvPr id="662" name="Google Shape;662;p126"/>
          <p:cNvSpPr txBox="1"/>
          <p:nvPr/>
        </p:nvSpPr>
        <p:spPr>
          <a:xfrm>
            <a:off x="1461300" y="1275550"/>
            <a:ext cx="598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Penúltimo paso </a:t>
            </a:r>
            <a:r>
              <a:rPr lang="es" sz="1800">
                <a:solidFill>
                  <a:schemeClr val="dk1"/>
                </a:solidFill>
                <a:latin typeface="Helvetica Neue Light"/>
                <a:ea typeface="Helvetica Neue Light"/>
                <a:cs typeface="Helvetica Neue Light"/>
                <a:sym typeface="Helvetica Neue Light"/>
              </a:rPr>
              <a:t>😉</a:t>
            </a:r>
            <a:r>
              <a:rPr lang="es" sz="1350">
                <a:latin typeface="DM Sans"/>
                <a:ea typeface="DM Sans"/>
                <a:cs typeface="DM Sans"/>
                <a:sym typeface="DM Sans"/>
              </a:rPr>
              <a:t> </a:t>
            </a:r>
            <a:endParaRPr sz="1350">
              <a:latin typeface="DM Sans"/>
              <a:ea typeface="DM Sans"/>
              <a:cs typeface="DM Sans"/>
              <a:sym typeface="DM Sans"/>
            </a:endParaRPr>
          </a:p>
        </p:txBody>
      </p:sp>
      <p:graphicFrame>
        <p:nvGraphicFramePr>
          <p:cNvPr id="663" name="Google Shape;663;p126"/>
          <p:cNvGraphicFramePr/>
          <p:nvPr/>
        </p:nvGraphicFramePr>
        <p:xfrm>
          <a:off x="925875" y="1737238"/>
          <a:ext cx="3000000" cy="3000000"/>
        </p:xfrm>
        <a:graphic>
          <a:graphicData uri="http://schemas.openxmlformats.org/drawingml/2006/table">
            <a:tbl>
              <a:tblPr>
                <a:noFill/>
                <a:tableStyleId>{18055FA4-2E1A-43B5-AD09-1C5DB9DC31B0}</a:tableStyleId>
              </a:tblPr>
              <a:tblGrid>
                <a:gridCol w="7292250"/>
              </a:tblGrid>
              <a:tr h="2643525">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Me muevo a la rama principal “master”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checkout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2: Verificar que se está en la rama de master */</a:t>
                      </a:r>
                      <a:endParaRPr>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FF"/>
                          </a:solidFill>
                          <a:highlight>
                            <a:schemeClr val="dk1"/>
                          </a:highlight>
                          <a:latin typeface="Didact Gothic"/>
                          <a:ea typeface="Didact Gothic"/>
                          <a:cs typeface="Didact Gothic"/>
                          <a:sym typeface="Didact Gothic"/>
                        </a:rPr>
                        <a:t>*master</a:t>
                      </a:r>
                      <a:endParaRPr>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FFFFF"/>
                          </a:solidFill>
                          <a:highlight>
                            <a:schemeClr val="dk1"/>
                          </a:highlight>
                          <a:latin typeface="Didact Gothic"/>
                          <a:ea typeface="Didact Gothic"/>
                          <a:cs typeface="Didact Gothic"/>
                          <a:sym typeface="Didact Gothic"/>
                        </a:rPr>
                        <a:t>mi_rama</a:t>
                      </a:r>
                      <a:endParaRPr>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rgbClr val="000000"/>
                          </a:highlight>
                          <a:latin typeface="Didact Gothic"/>
                          <a:ea typeface="Didact Gothic"/>
                          <a:cs typeface="Didact Gothic"/>
                          <a:sym typeface="Didact Gothic"/>
                        </a:rPr>
                        <a:t>/* Paso 3: Procedo a borrar la rama que ya no voy a usar */</a:t>
                      </a:r>
                      <a:br>
                        <a:rPr lang="es">
                          <a:solidFill>
                            <a:srgbClr val="00FFFF"/>
                          </a:solidFill>
                          <a:highlight>
                            <a:srgbClr val="000000"/>
                          </a:highlight>
                          <a:latin typeface="Didact Gothic"/>
                          <a:ea typeface="Didact Gothic"/>
                          <a:cs typeface="Didact Gothic"/>
                          <a:sym typeface="Didact Gothic"/>
                        </a:rPr>
                      </a:b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a:t>
                      </a:r>
                      <a:r>
                        <a:rPr lang="es">
                          <a:solidFill>
                            <a:srgbClr val="F3F3F3"/>
                          </a:solidFill>
                          <a:highlight>
                            <a:srgbClr val="000000"/>
                          </a:highlight>
                          <a:latin typeface="Didact Gothic"/>
                          <a:ea typeface="Didact Gothic"/>
                          <a:cs typeface="Didact Gothic"/>
                          <a:sym typeface="Didact Gothic"/>
                        </a:rPr>
                        <a:t> git branch -D mi_rama</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Deleted branch </a:t>
                      </a:r>
                      <a:r>
                        <a:rPr lang="es">
                          <a:solidFill>
                            <a:srgbClr val="F3F3F3"/>
                          </a:solidFill>
                          <a:highlight>
                            <a:schemeClr val="dk1"/>
                          </a:highlight>
                          <a:latin typeface="Didact Gothic"/>
                          <a:ea typeface="Didact Gothic"/>
                          <a:cs typeface="Didact Gothic"/>
                          <a:sym typeface="Didact Gothic"/>
                        </a:rPr>
                        <a:t>mi_rama</a:t>
                      </a:r>
                      <a:r>
                        <a:rPr lang="es">
                          <a:solidFill>
                            <a:srgbClr val="F3F3F3"/>
                          </a:solidFill>
                          <a:highlight>
                            <a:srgbClr val="000000"/>
                          </a:highlight>
                          <a:latin typeface="Didact Gothic"/>
                          <a:ea typeface="Didact Gothic"/>
                          <a:cs typeface="Didact Gothic"/>
                          <a:sym typeface="Didact Gothic"/>
                        </a:rPr>
                        <a:t> (was 6d6c28c)</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4: Verificar que se borró la rama*/</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branch</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00FFFF"/>
                          </a:solidFill>
                          <a:highlight>
                            <a:schemeClr val="dk1"/>
                          </a:highlight>
                          <a:latin typeface="Didact Gothic"/>
                          <a:ea typeface="Didact Gothic"/>
                          <a:cs typeface="Didact Gothic"/>
                          <a:sym typeface="Didact Gothic"/>
                        </a:rPr>
                        <a:t>*master</a:t>
                      </a:r>
                      <a:endParaRPr>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checkouts: listar commits</a:t>
            </a:r>
            <a:endParaRPr b="1" sz="4000">
              <a:solidFill>
                <a:schemeClr val="dk1"/>
              </a:solidFill>
              <a:latin typeface="DM Sans"/>
              <a:ea typeface="DM Sans"/>
              <a:cs typeface="DM Sans"/>
              <a:sym typeface="DM Sans"/>
            </a:endParaRPr>
          </a:p>
        </p:txBody>
      </p:sp>
      <p:sp>
        <p:nvSpPr>
          <p:cNvPr id="669" name="Google Shape;669;p12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Así como nos movemos entre ramas, nos podemos mover entre commits. Recuerden que al hacer cambios, adherirlos y comitearlos, se crea un historial de dichos cambios, los logs.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70" name="Google Shape;670;p12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posibilidad de volver a un commit en específico es una ventaja de los controladores de versiones, que permiten volver a un estado anterior si se presenta un problema, error o cambio inesperado.</a:t>
            </a:r>
            <a:endParaRPr sz="1350">
              <a:latin typeface="DM Sans"/>
              <a:ea typeface="DM Sans"/>
              <a:cs typeface="DM Sans"/>
              <a:sym typeface="DM Sans"/>
            </a:endParaRPr>
          </a:p>
        </p:txBody>
      </p:sp>
      <p:pic>
        <p:nvPicPr>
          <p:cNvPr id="671" name="Google Shape;671;p127"/>
          <p:cNvPicPr preferRelativeResize="0"/>
          <p:nvPr/>
        </p:nvPicPr>
        <p:blipFill>
          <a:blip r:embed="rId3">
            <a:alphaModFix/>
          </a:blip>
          <a:stretch>
            <a:fillRect/>
          </a:stretch>
        </p:blipFill>
        <p:spPr>
          <a:xfrm>
            <a:off x="3853078" y="3519125"/>
            <a:ext cx="792399" cy="792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checkouts listar commits</a:t>
            </a:r>
            <a:endParaRPr b="1" sz="4000">
              <a:solidFill>
                <a:schemeClr val="dk1"/>
              </a:solidFill>
              <a:latin typeface="DM Sans"/>
              <a:ea typeface="DM Sans"/>
              <a:cs typeface="DM Sans"/>
              <a:sym typeface="DM Sans"/>
            </a:endParaRPr>
          </a:p>
        </p:txBody>
      </p:sp>
      <p:sp>
        <p:nvSpPr>
          <p:cNvPr id="677" name="Google Shape;677;p128"/>
          <p:cNvSpPr txBox="1"/>
          <p:nvPr/>
        </p:nvSpPr>
        <p:spPr>
          <a:xfrm>
            <a:off x="473350" y="1908175"/>
            <a:ext cx="5827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chemeClr val="accent6"/>
                </a:highlight>
                <a:latin typeface="DM Sans"/>
                <a:ea typeface="DM Sans"/>
                <a:cs typeface="DM Sans"/>
                <a:sym typeface="DM Sans"/>
              </a:rPr>
              <a:t>Comenzamos listando. </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678" name="Google Shape;678;p128"/>
          <p:cNvGraphicFramePr/>
          <p:nvPr/>
        </p:nvGraphicFramePr>
        <p:xfrm>
          <a:off x="655625" y="2431100"/>
          <a:ext cx="3000000" cy="3000000"/>
        </p:xfrm>
        <a:graphic>
          <a:graphicData uri="http://schemas.openxmlformats.org/drawingml/2006/table">
            <a:tbl>
              <a:tblPr>
                <a:noFill/>
                <a:tableStyleId>{18055FA4-2E1A-43B5-AD09-1C5DB9DC31B0}</a:tableStyleId>
              </a:tblPr>
              <a:tblGrid>
                <a:gridCol w="7649050"/>
              </a:tblGrid>
              <a:tr h="12700">
                <a:tc>
                  <a:txBody>
                    <a:bodyPr/>
                    <a:lstStyle/>
                    <a:p>
                      <a:pPr indent="0" lvl="0" marL="0" rtl="0" algn="l">
                        <a:spcBef>
                          <a:spcPts val="0"/>
                        </a:spcBef>
                        <a:spcAft>
                          <a:spcPts val="0"/>
                        </a:spcAft>
                        <a:buNone/>
                      </a:pPr>
                      <a:r>
                        <a:rPr lang="es" sz="15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5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rgbClr val="000000"/>
                          </a:highlight>
                          <a:latin typeface="Didact Gothic"/>
                          <a:ea typeface="Didact Gothic"/>
                          <a:cs typeface="Didact Gothic"/>
                          <a:sym typeface="Didact Gothic"/>
                        </a:rPr>
                        <a:t>$ git log --oneline</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FFF00"/>
                          </a:solidFill>
                          <a:highlight>
                            <a:srgbClr val="000000"/>
                          </a:highlight>
                          <a:latin typeface="Didact Gothic"/>
                          <a:ea typeface="Didact Gothic"/>
                          <a:cs typeface="Didact Gothic"/>
                          <a:sym typeface="Didact Gothic"/>
                        </a:rPr>
                        <a:t>fc59b88 (</a:t>
                      </a:r>
                      <a:r>
                        <a:rPr lang="es" sz="1500">
                          <a:solidFill>
                            <a:srgbClr val="00FF00"/>
                          </a:solidFill>
                          <a:highlight>
                            <a:srgbClr val="000000"/>
                          </a:highlight>
                          <a:latin typeface="Didact Gothic"/>
                          <a:ea typeface="Didact Gothic"/>
                          <a:cs typeface="Didact Gothic"/>
                          <a:sym typeface="Didact Gothic"/>
                        </a:rPr>
                        <a:t>HEAD</a:t>
                      </a:r>
                      <a:r>
                        <a:rPr lang="es" sz="1500">
                          <a:solidFill>
                            <a:srgbClr val="FFFF00"/>
                          </a:solidFill>
                          <a:highlight>
                            <a:srgbClr val="000000"/>
                          </a:highlight>
                          <a:latin typeface="Didact Gothic"/>
                          <a:ea typeface="Didact Gothic"/>
                          <a:cs typeface="Didact Gothic"/>
                          <a:sym typeface="Didact Gothic"/>
                        </a:rPr>
                        <a:t> -&gt; </a:t>
                      </a:r>
                      <a:r>
                        <a:rPr lang="es" sz="1500">
                          <a:solidFill>
                            <a:srgbClr val="00FFFF"/>
                          </a:solidFill>
                          <a:highlight>
                            <a:srgbClr val="000000"/>
                          </a:highlight>
                          <a:latin typeface="Didact Gothic"/>
                          <a:ea typeface="Didact Gothic"/>
                          <a:cs typeface="Didact Gothic"/>
                          <a:sym typeface="Didact Gothic"/>
                        </a:rPr>
                        <a:t>nueva_rama</a:t>
                      </a:r>
                      <a:r>
                        <a:rPr lang="es" sz="1500">
                          <a:solidFill>
                            <a:srgbClr val="FFFF00"/>
                          </a:solidFill>
                          <a:highlight>
                            <a:srgbClr val="000000"/>
                          </a:highlight>
                          <a:latin typeface="Didact Gothic"/>
                          <a:ea typeface="Didact Gothic"/>
                          <a:cs typeface="Didact Gothic"/>
                          <a:sym typeface="Didact Gothic"/>
                        </a:rPr>
                        <a:t>) </a:t>
                      </a:r>
                      <a:r>
                        <a:rPr lang="es" sz="1500">
                          <a:solidFill>
                            <a:srgbClr val="FFFFFF"/>
                          </a:solidFill>
                          <a:highlight>
                            <a:srgbClr val="000000"/>
                          </a:highlight>
                          <a:latin typeface="Didact Gothic"/>
                          <a:ea typeface="Didact Gothic"/>
                          <a:cs typeface="Didact Gothic"/>
                          <a:sym typeface="Didact Gothic"/>
                        </a:rPr>
                        <a:t>Ahora agregamos un título</a:t>
                      </a:r>
                      <a:endParaRPr sz="15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FFF00"/>
                          </a:solidFill>
                          <a:highlight>
                            <a:srgbClr val="000000"/>
                          </a:highlight>
                          <a:latin typeface="Didact Gothic"/>
                          <a:ea typeface="Didact Gothic"/>
                          <a:cs typeface="Didact Gothic"/>
                          <a:sym typeface="Didact Gothic"/>
                        </a:rPr>
                        <a:t>6bcff19 </a:t>
                      </a:r>
                      <a:r>
                        <a:rPr lang="es" sz="1500">
                          <a:solidFill>
                            <a:srgbClr val="FFFFFF"/>
                          </a:solidFill>
                          <a:latin typeface="Didact Gothic"/>
                          <a:ea typeface="Didact Gothic"/>
                          <a:cs typeface="Didact Gothic"/>
                          <a:sym typeface="Didact Gothic"/>
                        </a:rPr>
                        <a:t>Agregar un texto al index.html</a:t>
                      </a:r>
                      <a:endParaRPr sz="15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s" sz="1500">
                          <a:solidFill>
                            <a:srgbClr val="FFFF00"/>
                          </a:solidFill>
                          <a:highlight>
                            <a:srgbClr val="000000"/>
                          </a:highlight>
                          <a:latin typeface="Didact Gothic"/>
                          <a:ea typeface="Didact Gothic"/>
                          <a:cs typeface="Didact Gothic"/>
                          <a:sym typeface="Didact Gothic"/>
                        </a:rPr>
                        <a:t>41e6121 </a:t>
                      </a:r>
                      <a:r>
                        <a:rPr lang="es" sz="1500">
                          <a:solidFill>
                            <a:srgbClr val="00FFFF"/>
                          </a:solidFill>
                          <a:highlight>
                            <a:srgbClr val="000000"/>
                          </a:highlight>
                          <a:latin typeface="Didact Gothic"/>
                          <a:ea typeface="Didact Gothic"/>
                          <a:cs typeface="Didact Gothic"/>
                          <a:sym typeface="Didact Gothic"/>
                        </a:rPr>
                        <a:t>(master) </a:t>
                      </a:r>
                      <a:r>
                        <a:rPr lang="es" sz="1500">
                          <a:solidFill>
                            <a:srgbClr val="FFFFFF"/>
                          </a:solidFill>
                          <a:highlight>
                            <a:srgbClr val="000000"/>
                          </a:highlight>
                          <a:latin typeface="Didact Gothic"/>
                          <a:ea typeface="Didact Gothic"/>
                          <a:cs typeface="Didact Gothic"/>
                          <a:sym typeface="Didact Gothic"/>
                        </a:rPr>
                        <a:t>Primer archivo del repositorio</a:t>
                      </a:r>
                      <a:endParaRPr sz="15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a:t>
                      </a:r>
                      <a:endParaRPr sz="15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84"/>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329" name="Google Shape;329;p84"/>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330" name="Google Shape;330;p84"/>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331" name="Google Shape;331;p84"/>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332" name="Google Shape;332;p8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333" name="Google Shape;333;p84"/>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15</a:t>
            </a:r>
            <a:endParaRPr b="1" sz="1600">
              <a:solidFill>
                <a:srgbClr val="999999"/>
              </a:solidFill>
              <a:latin typeface="DM Sans"/>
              <a:ea typeface="DM Sans"/>
              <a:cs typeface="DM Sans"/>
              <a:sym typeface="DM Sans"/>
            </a:endParaRPr>
          </a:p>
        </p:txBody>
      </p:sp>
      <p:cxnSp>
        <p:nvCxnSpPr>
          <p:cNvPr id="334" name="Google Shape;334;p84"/>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35" name="Google Shape;335;p84"/>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Scripts, m</a:t>
            </a:r>
            <a:r>
              <a:rPr b="1" lang="es" sz="1500">
                <a:solidFill>
                  <a:srgbClr val="999999"/>
                </a:solidFill>
                <a:latin typeface="DM Sans"/>
                <a:ea typeface="DM Sans"/>
                <a:cs typeface="DM Sans"/>
                <a:sym typeface="DM Sans"/>
              </a:rPr>
              <a:t>ódulos</a:t>
            </a:r>
            <a:r>
              <a:rPr b="1" lang="es" sz="1500">
                <a:solidFill>
                  <a:srgbClr val="999999"/>
                </a:solidFill>
                <a:latin typeface="DM Sans"/>
                <a:ea typeface="DM Sans"/>
                <a:cs typeface="DM Sans"/>
                <a:sym typeface="DM Sans"/>
              </a:rPr>
              <a:t> y paquetes</a:t>
            </a:r>
            <a:endParaRPr b="1" sz="1500">
              <a:solidFill>
                <a:srgbClr val="999999"/>
              </a:solidFill>
              <a:latin typeface="DM Sans"/>
              <a:ea typeface="DM Sans"/>
              <a:cs typeface="DM Sans"/>
              <a:sym typeface="DM Sans"/>
            </a:endParaRPr>
          </a:p>
        </p:txBody>
      </p:sp>
      <p:sp>
        <p:nvSpPr>
          <p:cNvPr id="336" name="Google Shape;336;p84"/>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16</a:t>
            </a:r>
            <a:endParaRPr b="1" sz="1600">
              <a:solidFill>
                <a:schemeClr val="lt1"/>
              </a:solidFill>
              <a:latin typeface="DM Sans"/>
              <a:ea typeface="DM Sans"/>
              <a:cs typeface="DM Sans"/>
              <a:sym typeface="DM Sans"/>
            </a:endParaRPr>
          </a:p>
        </p:txBody>
      </p:sp>
      <p:cxnSp>
        <p:nvCxnSpPr>
          <p:cNvPr id="337" name="Google Shape;337;p84"/>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38" name="Google Shape;338;p84"/>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Git - GitHub</a:t>
            </a:r>
            <a:endParaRPr b="1" sz="1500">
              <a:solidFill>
                <a:srgbClr val="EAFF6A"/>
              </a:solidFill>
              <a:latin typeface="DM Sans"/>
              <a:ea typeface="DM Sans"/>
              <a:cs typeface="DM Sans"/>
              <a:sym typeface="DM Sans"/>
            </a:endParaRPr>
          </a:p>
        </p:txBody>
      </p:sp>
      <p:sp>
        <p:nvSpPr>
          <p:cNvPr id="339" name="Google Shape;339;p84"/>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17</a:t>
            </a:r>
            <a:endParaRPr b="1" sz="1600">
              <a:solidFill>
                <a:srgbClr val="999999"/>
              </a:solidFill>
              <a:latin typeface="DM Sans"/>
              <a:ea typeface="DM Sans"/>
              <a:cs typeface="DM Sans"/>
              <a:sym typeface="DM Sans"/>
            </a:endParaRPr>
          </a:p>
        </p:txBody>
      </p:sp>
      <p:cxnSp>
        <p:nvCxnSpPr>
          <p:cNvPr id="340" name="Google Shape;340;p84"/>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341" name="Google Shape;341;p84"/>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Django - Portfolio Parte I</a:t>
            </a:r>
            <a:endParaRPr b="1" sz="1500">
              <a:solidFill>
                <a:srgbClr val="999999"/>
              </a:solidFill>
              <a:latin typeface="DM Sans"/>
              <a:ea typeface="DM Sans"/>
              <a:cs typeface="DM Sans"/>
              <a:sym typeface="DM Sans"/>
            </a:endParaRPr>
          </a:p>
        </p:txBody>
      </p:sp>
      <p:cxnSp>
        <p:nvCxnSpPr>
          <p:cNvPr id="342" name="Google Shape;342;p84"/>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43" name="Google Shape;343;p84"/>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344" name="Google Shape;344;p84"/>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345" name="Google Shape;345;p84"/>
          <p:cNvSpPr txBox="1"/>
          <p:nvPr/>
        </p:nvSpPr>
        <p:spPr>
          <a:xfrm>
            <a:off x="1395275"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Script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Módulos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Paquetes</a:t>
            </a:r>
            <a:endParaRPr sz="1200">
              <a:solidFill>
                <a:schemeClr val="lt1"/>
              </a:solidFill>
              <a:latin typeface="DM Sans"/>
              <a:ea typeface="DM Sans"/>
              <a:cs typeface="DM Sans"/>
              <a:sym typeface="DM Sans"/>
            </a:endParaRPr>
          </a:p>
        </p:txBody>
      </p:sp>
      <p:sp>
        <p:nvSpPr>
          <p:cNvPr id="346" name="Google Shape;346;p84"/>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Django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Plantillas Django</a:t>
            </a:r>
            <a:endParaRPr sz="1200">
              <a:solidFill>
                <a:schemeClr val="lt1"/>
              </a:solidFill>
              <a:latin typeface="DM Sans"/>
              <a:ea typeface="DM Sans"/>
              <a:cs typeface="DM Sans"/>
              <a:sym typeface="DM Sans"/>
            </a:endParaRPr>
          </a:p>
        </p:txBody>
      </p:sp>
      <p:sp>
        <p:nvSpPr>
          <p:cNvPr id="347" name="Google Shape;347;p84"/>
          <p:cNvSpPr txBox="1"/>
          <p:nvPr/>
        </p:nvSpPr>
        <p:spPr>
          <a:xfrm>
            <a:off x="3675513"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extLst>
                    <a:ext uri="{A12FA001-AC4F-418D-AE19-62706E023703}">
                      <ahyp:hlinkClr val="tx"/>
                    </a:ext>
                  </a:extLst>
                </a:hlinkClick>
              </a:rPr>
              <a:t>Git</a:t>
            </a:r>
            <a:r>
              <a:rPr lang="es" sz="1200">
                <a:solidFill>
                  <a:srgbClr val="83AEFB"/>
                </a:solidFill>
                <a:latin typeface="DM Sans"/>
                <a:ea typeface="DM Sans"/>
                <a:cs typeface="DM Sans"/>
                <a:sym typeface="DM Sans"/>
              </a:rPr>
              <a:t> </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GitHub</a:t>
            </a:r>
            <a:endParaRPr sz="1200">
              <a:solidFill>
                <a:srgbClr val="83AEFB"/>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29"/>
          <p:cNvSpPr txBox="1"/>
          <p:nvPr/>
        </p:nvSpPr>
        <p:spPr>
          <a:xfrm>
            <a:off x="132150" y="601150"/>
            <a:ext cx="8504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 mover a un commit</a:t>
            </a:r>
            <a:endParaRPr b="1" sz="4000">
              <a:solidFill>
                <a:schemeClr val="dk1"/>
              </a:solidFill>
              <a:latin typeface="DM Sans"/>
              <a:ea typeface="DM Sans"/>
              <a:cs typeface="DM Sans"/>
              <a:sym typeface="DM Sans"/>
            </a:endParaRPr>
          </a:p>
        </p:txBody>
      </p:sp>
      <p:graphicFrame>
        <p:nvGraphicFramePr>
          <p:cNvPr id="684" name="Google Shape;684;p129"/>
          <p:cNvGraphicFramePr/>
          <p:nvPr/>
        </p:nvGraphicFramePr>
        <p:xfrm>
          <a:off x="713200" y="1822075"/>
          <a:ext cx="3000000" cy="3000000"/>
        </p:xfrm>
        <a:graphic>
          <a:graphicData uri="http://schemas.openxmlformats.org/drawingml/2006/table">
            <a:tbl>
              <a:tblPr>
                <a:noFill/>
                <a:tableStyleId>{18055FA4-2E1A-43B5-AD09-1C5DB9DC31B0}</a:tableStyleId>
              </a:tblPr>
              <a:tblGrid>
                <a:gridCol w="7342000"/>
              </a:tblGrid>
              <a:tr h="2895075">
                <a:tc>
                  <a:txBody>
                    <a:bodyPr/>
                    <a:lstStyle/>
                    <a:p>
                      <a:pPr indent="0" lvl="0" marL="0" rtl="0" algn="l">
                        <a:spcBef>
                          <a:spcPts val="0"/>
                        </a:spcBef>
                        <a:spcAft>
                          <a:spcPts val="0"/>
                        </a:spcAft>
                        <a:buNone/>
                      </a:pPr>
                      <a:r>
                        <a:rPr lang="es" sz="1200">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sz="12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00FF00"/>
                          </a:solidFill>
                          <a:highlight>
                            <a:schemeClr val="dk1"/>
                          </a:highlight>
                          <a:latin typeface="Didact Gothic"/>
                          <a:ea typeface="Didact Gothic"/>
                          <a:cs typeface="Didact Gothic"/>
                          <a:sym typeface="Didact Gothic"/>
                        </a:rPr>
                        <a:t>john@MyShopSolutions</a:t>
                      </a:r>
                      <a:r>
                        <a:rPr lang="es" sz="1200">
                          <a:solidFill>
                            <a:srgbClr val="FF00FF"/>
                          </a:solidFill>
                          <a:highlight>
                            <a:schemeClr val="dk1"/>
                          </a:highlight>
                          <a:latin typeface="Didact Gothic"/>
                          <a:ea typeface="Didact Gothic"/>
                          <a:cs typeface="Didact Gothic"/>
                          <a:sym typeface="Didact Gothic"/>
                        </a:rPr>
                        <a:t> :~</a:t>
                      </a:r>
                      <a:r>
                        <a:rPr lang="es" sz="1200">
                          <a:solidFill>
                            <a:srgbClr val="FFFF00"/>
                          </a:solidFill>
                          <a:highlight>
                            <a:schemeClr val="dk1"/>
                          </a:highlight>
                          <a:latin typeface="Didact Gothic"/>
                          <a:ea typeface="Didact Gothic"/>
                          <a:cs typeface="Didact Gothic"/>
                          <a:sym typeface="Didact Gothic"/>
                        </a:rPr>
                        <a:t>/Documents/Proyectos_Coder/mi_repositorio</a:t>
                      </a:r>
                      <a:r>
                        <a:rPr lang="es" sz="1200">
                          <a:solidFill>
                            <a:srgbClr val="F3F3F3"/>
                          </a:solidFill>
                          <a:highlight>
                            <a:srgbClr val="000000"/>
                          </a:highlight>
                          <a:latin typeface="Didact Gothic"/>
                          <a:ea typeface="Didact Gothic"/>
                          <a:cs typeface="Didact Gothic"/>
                          <a:sym typeface="Didact Gothic"/>
                        </a:rPr>
                        <a:t>$ git checkout </a:t>
                      </a:r>
                      <a:r>
                        <a:rPr lang="es" sz="1200">
                          <a:solidFill>
                            <a:srgbClr val="FFFFFF"/>
                          </a:solidFill>
                          <a:highlight>
                            <a:schemeClr val="dk1"/>
                          </a:highlight>
                          <a:latin typeface="Didact Gothic"/>
                          <a:ea typeface="Didact Gothic"/>
                          <a:cs typeface="Didact Gothic"/>
                          <a:sym typeface="Didact Gothic"/>
                        </a:rPr>
                        <a:t>6bcff19</a:t>
                      </a:r>
                      <a:endParaRPr sz="12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Note: checking out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  git checkout -b &lt;new-branch-name&gt;</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2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200">
                          <a:solidFill>
                            <a:srgbClr val="F3F3F3"/>
                          </a:solidFill>
                          <a:highlight>
                            <a:srgbClr val="000000"/>
                          </a:highlight>
                          <a:latin typeface="Didact Gothic"/>
                          <a:ea typeface="Didact Gothic"/>
                          <a:cs typeface="Didact Gothic"/>
                          <a:sym typeface="Didact Gothic"/>
                        </a:rPr>
                        <a:t>HEAD is now at </a:t>
                      </a:r>
                      <a:r>
                        <a:rPr lang="es" sz="1200">
                          <a:solidFill>
                            <a:srgbClr val="FFFFFF"/>
                          </a:solidFill>
                          <a:highlight>
                            <a:schemeClr val="dk1"/>
                          </a:highlight>
                          <a:latin typeface="Didact Gothic"/>
                          <a:ea typeface="Didact Gothic"/>
                          <a:cs typeface="Didact Gothic"/>
                          <a:sym typeface="Didact Gothic"/>
                        </a:rPr>
                        <a:t>6bcff19</a:t>
                      </a:r>
                      <a:r>
                        <a:rPr lang="es" sz="1200">
                          <a:solidFill>
                            <a:srgbClr val="F3F3F3"/>
                          </a:solidFill>
                          <a:highlight>
                            <a:srgbClr val="000000"/>
                          </a:highlight>
                          <a:latin typeface="Didact Gothic"/>
                          <a:ea typeface="Didact Gothic"/>
                          <a:cs typeface="Didact Gothic"/>
                          <a:sym typeface="Didact Gothic"/>
                        </a:rPr>
                        <a:t>... Agregar un texto al index.html</a:t>
                      </a:r>
                      <a:endParaRPr sz="12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30"/>
          <p:cNvSpPr txBox="1"/>
          <p:nvPr/>
        </p:nvSpPr>
        <p:spPr>
          <a:xfrm>
            <a:off x="132150" y="601150"/>
            <a:ext cx="8504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checkout: movernos a un commit</a:t>
            </a:r>
            <a:endParaRPr b="1" sz="4000">
              <a:solidFill>
                <a:schemeClr val="dk1"/>
              </a:solidFill>
              <a:latin typeface="DM Sans"/>
              <a:ea typeface="DM Sans"/>
              <a:cs typeface="DM Sans"/>
              <a:sym typeface="DM Sans"/>
            </a:endParaRPr>
          </a:p>
        </p:txBody>
      </p:sp>
      <p:graphicFrame>
        <p:nvGraphicFramePr>
          <p:cNvPr id="690" name="Google Shape;690;p130"/>
          <p:cNvGraphicFramePr/>
          <p:nvPr/>
        </p:nvGraphicFramePr>
        <p:xfrm>
          <a:off x="382275" y="2097150"/>
          <a:ext cx="3000000" cy="3000000"/>
        </p:xfrm>
        <a:graphic>
          <a:graphicData uri="http://schemas.openxmlformats.org/drawingml/2006/table">
            <a:tbl>
              <a:tblPr>
                <a:noFill/>
                <a:tableStyleId>{18055FA4-2E1A-43B5-AD09-1C5DB9DC31B0}</a:tableStyleId>
              </a:tblPr>
              <a:tblGrid>
                <a:gridCol w="8379450"/>
              </a:tblGrid>
              <a:tr h="2233950">
                <a:tc>
                  <a:txBody>
                    <a:bodyPr/>
                    <a:lstStyle/>
                    <a:p>
                      <a:pPr indent="0" lvl="0" marL="0" rtl="0" algn="l">
                        <a:spcBef>
                          <a:spcPts val="0"/>
                        </a:spcBef>
                        <a:spcAft>
                          <a:spcPts val="0"/>
                        </a:spcAft>
                        <a:buNone/>
                      </a:pPr>
                      <a:r>
                        <a:rPr lang="es" sz="1800">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fusionar (merge)</a:t>
            </a:r>
            <a:endParaRPr b="1" sz="4000">
              <a:solidFill>
                <a:schemeClr val="dk1"/>
              </a:solidFill>
              <a:latin typeface="DM Sans"/>
              <a:ea typeface="DM Sans"/>
              <a:cs typeface="DM Sans"/>
              <a:sym typeface="DM Sans"/>
            </a:endParaRPr>
          </a:p>
        </p:txBody>
      </p:sp>
      <p:sp>
        <p:nvSpPr>
          <p:cNvPr id="696" name="Google Shape;696;p131"/>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vez que tenemos una rama (o más), podemos experimentar características nuevas.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Para luego </a:t>
            </a:r>
            <a:r>
              <a:rPr b="1" lang="es" sz="1350">
                <a:solidFill>
                  <a:schemeClr val="dk1"/>
                </a:solidFill>
                <a:latin typeface="DM Sans"/>
                <a:ea typeface="DM Sans"/>
                <a:cs typeface="DM Sans"/>
                <a:sym typeface="DM Sans"/>
              </a:rPr>
              <a:t>FUSIONARLAS</a:t>
            </a:r>
            <a:r>
              <a:rPr lang="es" sz="1350">
                <a:solidFill>
                  <a:schemeClr val="dk1"/>
                </a:solidFill>
                <a:latin typeface="DM Sans"/>
                <a:ea typeface="DM Sans"/>
                <a:cs typeface="DM Sans"/>
                <a:sym typeface="DM Sans"/>
              </a:rPr>
              <a:t> con la rama </a:t>
            </a:r>
            <a:r>
              <a:rPr b="1" lang="es" sz="1350">
                <a:solidFill>
                  <a:schemeClr val="dk1"/>
                </a:solidFill>
                <a:latin typeface="DM Sans"/>
                <a:ea typeface="DM Sans"/>
                <a:cs typeface="DM Sans"/>
                <a:sym typeface="DM Sans"/>
              </a:rPr>
              <a:t>MASTER</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continuación veamos cómo hacerlo…</a:t>
            </a:r>
            <a:endParaRPr sz="1350">
              <a:solidFill>
                <a:schemeClr val="dk1"/>
              </a:solidFill>
              <a:latin typeface="DM Sans"/>
              <a:ea typeface="DM Sans"/>
              <a:cs typeface="DM Sans"/>
              <a:sym typeface="DM Sans"/>
            </a:endParaRPr>
          </a:p>
        </p:txBody>
      </p:sp>
      <p:pic>
        <p:nvPicPr>
          <p:cNvPr id="697" name="Google Shape;697;p131"/>
          <p:cNvPicPr preferRelativeResize="0"/>
          <p:nvPr/>
        </p:nvPicPr>
        <p:blipFill>
          <a:blip r:embed="rId3">
            <a:alphaModFix/>
          </a:blip>
          <a:stretch>
            <a:fillRect/>
          </a:stretch>
        </p:blipFill>
        <p:spPr>
          <a:xfrm>
            <a:off x="4572000" y="1313124"/>
            <a:ext cx="4220143" cy="32511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 Merge</a:t>
            </a:r>
            <a:endParaRPr b="1" sz="4000">
              <a:solidFill>
                <a:schemeClr val="dk1"/>
              </a:solidFill>
              <a:latin typeface="DM Sans"/>
              <a:ea typeface="DM Sans"/>
              <a:cs typeface="DM Sans"/>
              <a:sym typeface="DM Sans"/>
            </a:endParaRPr>
          </a:p>
        </p:txBody>
      </p:sp>
      <p:graphicFrame>
        <p:nvGraphicFramePr>
          <p:cNvPr id="703" name="Google Shape;703;p132"/>
          <p:cNvGraphicFramePr/>
          <p:nvPr/>
        </p:nvGraphicFramePr>
        <p:xfrm>
          <a:off x="242850" y="1287263"/>
          <a:ext cx="3000000" cy="3000000"/>
        </p:xfrm>
        <a:graphic>
          <a:graphicData uri="http://schemas.openxmlformats.org/drawingml/2006/table">
            <a:tbl>
              <a:tblPr>
                <a:noFill/>
                <a:tableStyleId>{18055FA4-2E1A-43B5-AD09-1C5DB9DC31B0}</a:tableStyleId>
              </a:tblPr>
              <a:tblGrid>
                <a:gridCol w="8658275"/>
              </a:tblGrid>
              <a:tr h="2328975">
                <a:tc>
                  <a:txBody>
                    <a:bodyPr/>
                    <a:lstStyle/>
                    <a:p>
                      <a:pPr indent="0" lvl="0" marL="0" rtl="0" algn="l">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checkout master</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branch</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FF"/>
                          </a:solidFill>
                          <a:highlight>
                            <a:schemeClr val="dk1"/>
                          </a:highlight>
                          <a:latin typeface="Didact Gothic"/>
                          <a:ea typeface="Didact Gothic"/>
                          <a:cs typeface="Didact Gothic"/>
                          <a:sym typeface="Didact Gothic"/>
                        </a:rPr>
                        <a:t>*master</a:t>
                      </a:r>
                      <a:endParaRPr sz="15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Nueva_rama</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999999"/>
                          </a:solidFill>
                          <a:highlight>
                            <a:schemeClr val="dk1"/>
                          </a:highlight>
                          <a:latin typeface="Didact Gothic"/>
                          <a:ea typeface="Didact Gothic"/>
                          <a:cs typeface="Didact Gothic"/>
                          <a:sym typeface="Didact Gothic"/>
                        </a:rPr>
                        <a:t>/* Paso 3: Realizar la fusión. Hacer el merge con el comando </a:t>
                      </a:r>
                      <a:r>
                        <a:rPr b="1" lang="es" sz="1500">
                          <a:solidFill>
                            <a:srgbClr val="999999"/>
                          </a:solidFill>
                          <a:highlight>
                            <a:schemeClr val="dk1"/>
                          </a:highlight>
                          <a:latin typeface="Didact Gothic"/>
                          <a:ea typeface="Didact Gothic"/>
                          <a:cs typeface="Didact Gothic"/>
                          <a:sym typeface="Didact Gothic"/>
                        </a:rPr>
                        <a:t>git merge nueva_rama*/</a:t>
                      </a:r>
                      <a:endParaRPr b="1"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 :~</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a:t>
                      </a:r>
                      <a:r>
                        <a:rPr lang="es" sz="1500">
                          <a:solidFill>
                            <a:srgbClr val="F3F3F3"/>
                          </a:solidFill>
                          <a:highlight>
                            <a:srgbClr val="000000"/>
                          </a:highlight>
                          <a:latin typeface="Didact Gothic"/>
                          <a:ea typeface="Didact Gothic"/>
                          <a:cs typeface="Didact Gothic"/>
                          <a:sym typeface="Didact Gothic"/>
                        </a:rPr>
                        <a:t>  git merge nueva_rama</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Updating 41e6121..fc59b88</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Fast-forward</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rgbClr val="000000"/>
                          </a:highlight>
                          <a:latin typeface="Didact Gothic"/>
                          <a:ea typeface="Didact Gothic"/>
                          <a:cs typeface="Didact Gothic"/>
                          <a:sym typeface="Didact Gothic"/>
                        </a:rPr>
                        <a:t> index.html | 2 ++</a:t>
                      </a:r>
                      <a:endParaRPr sz="15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rgbClr val="000000"/>
                          </a:highlight>
                          <a:latin typeface="Didact Gothic"/>
                          <a:ea typeface="Didact Gothic"/>
                          <a:cs typeface="Didact Gothic"/>
                          <a:sym typeface="Didact Gothic"/>
                        </a:rPr>
                        <a:t> 1 file changed, 2 insertions(+)</a:t>
                      </a:r>
                      <a:endParaRPr sz="15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3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709" name="Google Shape;709;p133"/>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crear una </a:t>
            </a:r>
            <a:r>
              <a:rPr lang="es" sz="2500">
                <a:solidFill>
                  <a:schemeClr val="accent6"/>
                </a:solidFill>
                <a:latin typeface="DM Sans"/>
                <a:ea typeface="DM Sans"/>
                <a:cs typeface="DM Sans"/>
                <a:sym typeface="DM Sans"/>
              </a:rPr>
              <a:t>rama</a:t>
            </a:r>
            <a:r>
              <a:rPr lang="es" sz="2500">
                <a:solidFill>
                  <a:srgbClr val="B7B7B7"/>
                </a:solidFill>
                <a:latin typeface="DM Sans"/>
                <a:ea typeface="DM Sans"/>
                <a:cs typeface="DM Sans"/>
                <a:sym typeface="DM Sans"/>
              </a:rPr>
              <a:t> para </a:t>
            </a:r>
            <a:r>
              <a:rPr lang="es" sz="2500">
                <a:solidFill>
                  <a:schemeClr val="accent6"/>
                </a:solidFill>
                <a:latin typeface="DM Sans"/>
                <a:ea typeface="DM Sans"/>
                <a:cs typeface="DM Sans"/>
                <a:sym typeface="DM Sans"/>
              </a:rPr>
              <a:t>listar commits en GIT</a:t>
            </a:r>
            <a:r>
              <a:rPr lang="es" sz="2500">
                <a:solidFill>
                  <a:srgbClr val="B7B7B7"/>
                </a:solidFill>
                <a:latin typeface="DM Sans"/>
                <a:ea typeface="DM Sans"/>
                <a:cs typeface="DM Sans"/>
                <a:sym typeface="DM Sans"/>
              </a:rPr>
              <a: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710" name="Google Shape;710;p133"/>
          <p:cNvGrpSpPr/>
          <p:nvPr/>
        </p:nvGrpSpPr>
        <p:grpSpPr>
          <a:xfrm>
            <a:off x="473351" y="619523"/>
            <a:ext cx="738900" cy="738900"/>
            <a:chOff x="473351" y="619523"/>
            <a:chExt cx="738900" cy="738900"/>
          </a:xfrm>
        </p:grpSpPr>
        <p:sp>
          <p:nvSpPr>
            <p:cNvPr id="711" name="Google Shape;711;p1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13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718" name="Google Shape;718;p13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134"/>
          <p:cNvCxnSpPr>
            <a:stCxn id="721" idx="6"/>
            <a:endCxn id="718"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722" name="Google Shape;722;p134"/>
          <p:cNvCxnSpPr>
            <a:stCxn id="718" idx="6"/>
            <a:endCxn id="71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723" name="Google Shape;723;p13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724" name="Google Shape;724;p13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725" name="Google Shape;725;p134"/>
          <p:cNvGrpSpPr/>
          <p:nvPr/>
        </p:nvGrpSpPr>
        <p:grpSpPr>
          <a:xfrm>
            <a:off x="1731113" y="1953850"/>
            <a:ext cx="587100" cy="600300"/>
            <a:chOff x="1731113" y="1953850"/>
            <a:chExt cx="587100" cy="600300"/>
          </a:xfrm>
        </p:grpSpPr>
        <p:sp>
          <p:nvSpPr>
            <p:cNvPr id="721" name="Google Shape;721;p13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
        <p:nvSpPr>
          <p:cNvPr id="727" name="Google Shape;727;p134"/>
          <p:cNvSpPr txBox="1"/>
          <p:nvPr/>
        </p:nvSpPr>
        <p:spPr>
          <a:xfrm>
            <a:off x="914725" y="2983575"/>
            <a:ext cx="20691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Crear una rama con git branch </a:t>
            </a:r>
            <a:r>
              <a:rPr b="1" lang="es" sz="1350">
                <a:solidFill>
                  <a:schemeClr val="dk1"/>
                </a:solidFill>
                <a:latin typeface="DM Sans"/>
                <a:ea typeface="DM Sans"/>
                <a:cs typeface="DM Sans"/>
                <a:sym typeface="DM Sans"/>
              </a:rPr>
              <a:t>nueva_rama</a:t>
            </a:r>
            <a:endParaRPr b="1" sz="1350">
              <a:solidFill>
                <a:schemeClr val="dk1"/>
              </a:solidFill>
              <a:latin typeface="DM Sans"/>
              <a:ea typeface="DM Sans"/>
              <a:cs typeface="DM Sans"/>
              <a:sym typeface="DM Sans"/>
            </a:endParaRPr>
          </a:p>
        </p:txBody>
      </p:sp>
      <p:sp>
        <p:nvSpPr>
          <p:cNvPr id="728" name="Google Shape;728;p134"/>
          <p:cNvSpPr txBox="1"/>
          <p:nvPr/>
        </p:nvSpPr>
        <p:spPr>
          <a:xfrm>
            <a:off x="3247000" y="2983575"/>
            <a:ext cx="2394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Cambiar de rama con git checkout </a:t>
            </a:r>
            <a:r>
              <a:rPr b="1" lang="es" sz="1350">
                <a:solidFill>
                  <a:schemeClr val="dk1"/>
                </a:solidFill>
                <a:latin typeface="DM Sans"/>
                <a:ea typeface="DM Sans"/>
                <a:cs typeface="DM Sans"/>
                <a:sym typeface="DM Sans"/>
              </a:rPr>
              <a:t>nueva_rama</a:t>
            </a:r>
            <a:endParaRPr sz="1350">
              <a:solidFill>
                <a:schemeClr val="dk1"/>
              </a:solidFill>
              <a:latin typeface="DM Sans"/>
              <a:ea typeface="DM Sans"/>
              <a:cs typeface="DM Sans"/>
              <a:sym typeface="DM Sans"/>
            </a:endParaRPr>
          </a:p>
        </p:txBody>
      </p:sp>
      <p:sp>
        <p:nvSpPr>
          <p:cNvPr id="729" name="Google Shape;729;p134"/>
          <p:cNvSpPr txBox="1"/>
          <p:nvPr/>
        </p:nvSpPr>
        <p:spPr>
          <a:xfrm>
            <a:off x="5904175" y="2983575"/>
            <a:ext cx="2265000" cy="1065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Verificar que cambie de rama con git branch -l</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735" name="Google Shape;735;p13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135"/>
          <p:cNvCxnSpPr>
            <a:stCxn id="738" idx="6"/>
            <a:endCxn id="735"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739" name="Google Shape;739;p135"/>
          <p:cNvCxnSpPr>
            <a:stCxn id="735" idx="6"/>
            <a:endCxn id="736"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740" name="Google Shape;740;p13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sp>
        <p:nvSpPr>
          <p:cNvPr id="741" name="Google Shape;741;p13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6</a:t>
            </a:r>
            <a:endParaRPr b="1" sz="3000">
              <a:solidFill>
                <a:schemeClr val="dk1"/>
              </a:solidFill>
              <a:latin typeface="DM Sans"/>
              <a:ea typeface="DM Sans"/>
              <a:cs typeface="DM Sans"/>
              <a:sym typeface="DM Sans"/>
            </a:endParaRPr>
          </a:p>
        </p:txBody>
      </p:sp>
      <p:grpSp>
        <p:nvGrpSpPr>
          <p:cNvPr id="742" name="Google Shape;742;p135"/>
          <p:cNvGrpSpPr/>
          <p:nvPr/>
        </p:nvGrpSpPr>
        <p:grpSpPr>
          <a:xfrm>
            <a:off x="1731113" y="1953850"/>
            <a:ext cx="587100" cy="600300"/>
            <a:chOff x="1731113" y="1953850"/>
            <a:chExt cx="587100" cy="600300"/>
          </a:xfrm>
        </p:grpSpPr>
        <p:sp>
          <p:nvSpPr>
            <p:cNvPr id="738" name="Google Shape;738;p13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grpSp>
      <p:sp>
        <p:nvSpPr>
          <p:cNvPr id="744" name="Google Shape;744;p135"/>
          <p:cNvSpPr txBox="1"/>
          <p:nvPr/>
        </p:nvSpPr>
        <p:spPr>
          <a:xfrm>
            <a:off x="9147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al index.html un texto nuevo</a:t>
            </a:r>
            <a:endParaRPr sz="1350">
              <a:solidFill>
                <a:schemeClr val="dk1"/>
              </a:solidFill>
              <a:latin typeface="DM Sans"/>
              <a:ea typeface="DM Sans"/>
              <a:cs typeface="DM Sans"/>
              <a:sym typeface="DM Sans"/>
            </a:endParaRPr>
          </a:p>
        </p:txBody>
      </p:sp>
      <p:sp>
        <p:nvSpPr>
          <p:cNvPr id="745" name="Google Shape;745;p135"/>
          <p:cNvSpPr txBox="1"/>
          <p:nvPr/>
        </p:nvSpPr>
        <p:spPr>
          <a:xfrm>
            <a:off x="350747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Verificar que hubo un cambio en el index.html con git status</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746" name="Google Shape;746;p135"/>
          <p:cNvSpPr txBox="1"/>
          <p:nvPr/>
        </p:nvSpPr>
        <p:spPr>
          <a:xfrm>
            <a:off x="6100225" y="3084225"/>
            <a:ext cx="21294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Adherir el cambio con git add</a:t>
            </a:r>
            <a:endParaRPr sz="135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Listar commits</a:t>
            </a:r>
            <a:endParaRPr b="1" sz="4000">
              <a:solidFill>
                <a:schemeClr val="dk1"/>
              </a:solidFill>
              <a:latin typeface="DM Sans"/>
              <a:ea typeface="DM Sans"/>
              <a:cs typeface="DM Sans"/>
              <a:sym typeface="DM Sans"/>
            </a:endParaRPr>
          </a:p>
        </p:txBody>
      </p:sp>
      <p:sp>
        <p:nvSpPr>
          <p:cNvPr id="752" name="Google Shape;752;p13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136"/>
          <p:cNvCxnSpPr>
            <a:stCxn id="754" idx="6"/>
            <a:endCxn id="755" idx="1"/>
          </p:cNvCxnSpPr>
          <p:nvPr/>
        </p:nvCxnSpPr>
        <p:spPr>
          <a:xfrm>
            <a:off x="2318213" y="2254029"/>
            <a:ext cx="4593900" cy="0"/>
          </a:xfrm>
          <a:prstGeom prst="straightConnector1">
            <a:avLst/>
          </a:prstGeom>
          <a:noFill/>
          <a:ln cap="flat" cmpd="sng" w="9525">
            <a:solidFill>
              <a:srgbClr val="EAFF6A"/>
            </a:solidFill>
            <a:prstDash val="solid"/>
            <a:round/>
            <a:headEnd len="med" w="med" type="none"/>
            <a:tailEnd len="med" w="med" type="none"/>
          </a:ln>
        </p:spPr>
      </p:cxnSp>
      <p:sp>
        <p:nvSpPr>
          <p:cNvPr id="755" name="Google Shape;755;p13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8</a:t>
            </a:r>
            <a:endParaRPr b="1" sz="3000">
              <a:solidFill>
                <a:schemeClr val="dk1"/>
              </a:solidFill>
              <a:latin typeface="DM Sans"/>
              <a:ea typeface="DM Sans"/>
              <a:cs typeface="DM Sans"/>
              <a:sym typeface="DM Sans"/>
            </a:endParaRPr>
          </a:p>
        </p:txBody>
      </p:sp>
      <p:grpSp>
        <p:nvGrpSpPr>
          <p:cNvPr id="756" name="Google Shape;756;p136"/>
          <p:cNvGrpSpPr/>
          <p:nvPr/>
        </p:nvGrpSpPr>
        <p:grpSpPr>
          <a:xfrm>
            <a:off x="1731113" y="1953850"/>
            <a:ext cx="587100" cy="600300"/>
            <a:chOff x="1731113" y="1953850"/>
            <a:chExt cx="587100" cy="600300"/>
          </a:xfrm>
        </p:grpSpPr>
        <p:sp>
          <p:nvSpPr>
            <p:cNvPr id="754" name="Google Shape;754;p13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7</a:t>
              </a:r>
              <a:endParaRPr b="1" sz="3000">
                <a:solidFill>
                  <a:schemeClr val="dk1"/>
                </a:solidFill>
                <a:latin typeface="DM Sans"/>
                <a:ea typeface="DM Sans"/>
                <a:cs typeface="DM Sans"/>
                <a:sym typeface="DM Sans"/>
              </a:endParaRPr>
            </a:p>
          </p:txBody>
        </p:sp>
      </p:grpSp>
      <p:sp>
        <p:nvSpPr>
          <p:cNvPr id="758" name="Google Shape;758;p136"/>
          <p:cNvSpPr txBox="1"/>
          <p:nvPr/>
        </p:nvSpPr>
        <p:spPr>
          <a:xfrm>
            <a:off x="108802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Comitear el cambio con git commit -m “Agregando texto al htm</a:t>
            </a:r>
            <a:endParaRPr sz="1350">
              <a:solidFill>
                <a:schemeClr val="dk1"/>
              </a:solidFill>
              <a:latin typeface="DM Sans"/>
              <a:ea typeface="DM Sans"/>
              <a:cs typeface="DM Sans"/>
              <a:sym typeface="DM Sans"/>
            </a:endParaRPr>
          </a:p>
        </p:txBody>
      </p:sp>
      <p:sp>
        <p:nvSpPr>
          <p:cNvPr id="759" name="Google Shape;759;p136"/>
          <p:cNvSpPr txBox="1"/>
          <p:nvPr/>
        </p:nvSpPr>
        <p:spPr>
          <a:xfrm>
            <a:off x="5758875" y="2868725"/>
            <a:ext cx="2241900" cy="1065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sz="1350">
                <a:solidFill>
                  <a:schemeClr val="dk1"/>
                </a:solidFill>
                <a:latin typeface="DM Sans"/>
                <a:ea typeface="DM Sans"/>
                <a:cs typeface="DM Sans"/>
                <a:sym typeface="DM Sans"/>
              </a:rPr>
              <a:t>Agregar un título al index.html y repetir los pasos para poder comitear el cambio.</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3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765" name="Google Shape;765;p137"/>
          <p:cNvGrpSpPr/>
          <p:nvPr/>
        </p:nvGrpSpPr>
        <p:grpSpPr>
          <a:xfrm>
            <a:off x="473351" y="619523"/>
            <a:ext cx="738900" cy="738900"/>
            <a:chOff x="473351" y="619523"/>
            <a:chExt cx="738900" cy="738900"/>
          </a:xfrm>
        </p:grpSpPr>
        <p:sp>
          <p:nvSpPr>
            <p:cNvPr id="766" name="Google Shape;766;p1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137"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68" name="Google Shape;768;p137"/>
          <p:cNvSpPr txBox="1"/>
          <p:nvPr/>
        </p:nvSpPr>
        <p:spPr>
          <a:xfrm>
            <a:off x="473350" y="1682450"/>
            <a:ext cx="6194700" cy="221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Init:</a:t>
            </a:r>
            <a:r>
              <a:rPr lang="es" sz="1350">
                <a:solidFill>
                  <a:schemeClr val="lt1"/>
                </a:solidFill>
                <a:latin typeface="DM Sans"/>
                <a:ea typeface="DM Sans"/>
                <a:cs typeface="DM Sans"/>
                <a:sym typeface="DM Sans"/>
              </a:rPr>
              <a:t> indicarle que en ese directorio, donde ejecutamos este comando, será usado con GIT.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Add: </a:t>
            </a:r>
            <a:r>
              <a:rPr lang="es" sz="1350">
                <a:solidFill>
                  <a:schemeClr val="lt1"/>
                </a:solidFill>
                <a:latin typeface="DM Sans"/>
                <a:ea typeface="DM Sans"/>
                <a:cs typeface="DM Sans"/>
                <a:sym typeface="DM Sans"/>
              </a:rPr>
              <a:t>Agregar todos los archivos creados, modificados, eliminados al estado 2 (stage).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Commit - m “mensaje”</a:t>
            </a:r>
            <a:r>
              <a:rPr lang="es" sz="1350">
                <a:solidFill>
                  <a:schemeClr val="lt1"/>
                </a:solidFill>
                <a:latin typeface="DM Sans"/>
                <a:ea typeface="DM Sans"/>
                <a:cs typeface="DM Sans"/>
                <a:sym typeface="DM Sans"/>
              </a:rPr>
              <a:t>: mensaje obligatorio para mostrar que hemos cambiado, por ejemplo al estado 3.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log -- online:</a:t>
            </a:r>
            <a:r>
              <a:rPr lang="es" sz="1350">
                <a:solidFill>
                  <a:schemeClr val="lt1"/>
                </a:solidFill>
                <a:latin typeface="DM Sans"/>
                <a:ea typeface="DM Sans"/>
                <a:cs typeface="DM Sans"/>
                <a:sym typeface="DM Sans"/>
              </a:rPr>
              <a:t> para conocer los códigos de los commits realizados. </a:t>
            </a:r>
            <a:endParaRPr sz="135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774" name="Google Shape;774;p138"/>
          <p:cNvGrpSpPr/>
          <p:nvPr/>
        </p:nvGrpSpPr>
        <p:grpSpPr>
          <a:xfrm>
            <a:off x="473351" y="619523"/>
            <a:ext cx="738900" cy="738900"/>
            <a:chOff x="473351" y="619523"/>
            <a:chExt cx="738900" cy="738900"/>
          </a:xfrm>
        </p:grpSpPr>
        <p:sp>
          <p:nvSpPr>
            <p:cNvPr id="775" name="Google Shape;775;p1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138"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77" name="Google Shape;777;p138"/>
          <p:cNvSpPr txBox="1"/>
          <p:nvPr/>
        </p:nvSpPr>
        <p:spPr>
          <a:xfrm>
            <a:off x="473350" y="1682450"/>
            <a:ext cx="6167400" cy="1605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checkout rama:</a:t>
            </a:r>
            <a:r>
              <a:rPr lang="es" sz="1350">
                <a:solidFill>
                  <a:schemeClr val="lt1"/>
                </a:solidFill>
                <a:latin typeface="DM Sans"/>
                <a:ea typeface="DM Sans"/>
                <a:cs typeface="DM Sans"/>
                <a:sym typeface="DM Sans"/>
              </a:rPr>
              <a:t> para cambiar de rama e ir a un commit específico (debemos conocer su código anteriormente).</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0"/>
              </a:spcAft>
              <a:buClr>
                <a:srgbClr val="EAFF6A"/>
              </a:buClr>
              <a:buSzPts val="1350"/>
              <a:buFont typeface="DM Sans"/>
              <a:buChar char="✓"/>
            </a:pPr>
            <a:r>
              <a:rPr b="1" lang="es" sz="1350">
                <a:solidFill>
                  <a:schemeClr val="lt1"/>
                </a:solidFill>
                <a:latin typeface="DM Sans"/>
                <a:ea typeface="DM Sans"/>
                <a:cs typeface="DM Sans"/>
                <a:sym typeface="DM Sans"/>
              </a:rPr>
              <a:t>Git merge rama:</a:t>
            </a:r>
            <a:r>
              <a:rPr lang="es" sz="1350">
                <a:solidFill>
                  <a:schemeClr val="lt1"/>
                </a:solidFill>
                <a:latin typeface="DM Sans"/>
                <a:ea typeface="DM Sans"/>
                <a:cs typeface="DM Sans"/>
                <a:sym typeface="DM Sans"/>
              </a:rPr>
              <a:t> Debemos estar en un MASTER para funcionar. </a:t>
            </a:r>
            <a:endParaRPr sz="1350">
              <a:solidFill>
                <a:schemeClr val="lt1"/>
              </a:solidFill>
              <a:latin typeface="DM Sans"/>
              <a:ea typeface="DM Sans"/>
              <a:cs typeface="DM Sans"/>
              <a:sym typeface="DM Sans"/>
            </a:endParaRPr>
          </a:p>
          <a:p>
            <a:pPr indent="-314325" lvl="0" marL="457200" rtl="0" algn="l">
              <a:lnSpc>
                <a:spcPct val="115000"/>
              </a:lnSpc>
              <a:spcBef>
                <a:spcPts val="1000"/>
              </a:spcBef>
              <a:spcAft>
                <a:spcPts val="800"/>
              </a:spcAft>
              <a:buClr>
                <a:srgbClr val="EAFF6A"/>
              </a:buClr>
              <a:buSzPts val="1350"/>
              <a:buFont typeface="DM Sans"/>
              <a:buChar char="✓"/>
            </a:pPr>
            <a:r>
              <a:rPr b="1" lang="es" sz="1350">
                <a:solidFill>
                  <a:schemeClr val="lt1"/>
                </a:solidFill>
                <a:latin typeface="DM Sans"/>
                <a:ea typeface="DM Sans"/>
                <a:cs typeface="DM Sans"/>
                <a:sym typeface="DM Sans"/>
              </a:rPr>
              <a:t>Git branch rama</a:t>
            </a:r>
            <a:r>
              <a:rPr lang="es" sz="1350">
                <a:solidFill>
                  <a:schemeClr val="lt1"/>
                </a:solidFill>
                <a:latin typeface="DM Sans"/>
                <a:ea typeface="DM Sans"/>
                <a:cs typeface="DM Sans"/>
                <a:sym typeface="DM Sans"/>
              </a:rPr>
              <a:t>: creación de una rama (si queremos eliminar una rama ponemos git branch -D nombre-rama).</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GIT</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GitHub</a:t>
            </a:r>
            <a:endParaRPr b="1" sz="4000">
              <a:solidFill>
                <a:srgbClr val="83AEFB"/>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GitHub? </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793" name="Google Shape;793;p141"/>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94" name="Google Shape;794;p14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u="sng">
                <a:solidFill>
                  <a:schemeClr val="hlink"/>
                </a:solidFill>
                <a:latin typeface="DM Sans"/>
                <a:ea typeface="DM Sans"/>
                <a:cs typeface="DM Sans"/>
                <a:sym typeface="DM Sans"/>
                <a:hlinkClick r:id="rId3"/>
              </a:rPr>
              <a:t>Github</a:t>
            </a:r>
            <a:r>
              <a:rPr lang="es" sz="1350">
                <a:solidFill>
                  <a:schemeClr val="dk1"/>
                </a:solidFill>
                <a:latin typeface="DM Sans"/>
                <a:ea typeface="DM Sans"/>
                <a:cs typeface="DM Sans"/>
                <a:sym typeface="DM Sans"/>
              </a:rPr>
              <a:t> es una especie de “red social” de programadores. Con este sitio podemos subir nuestros proyectos y lograr que otras personas colaboren.</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Crear nuestro repositorio en GitHub</a:t>
            </a:r>
            <a:endParaRPr b="1" sz="40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05" name="Google Shape;805;p14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de hacer clic en el enlace de verificación, aparecerá una pantalla así, que indica que tu e-mail ha sido verificado, y permite que hagas tu primer repositorio.</a:t>
            </a:r>
            <a:endParaRPr sz="1350">
              <a:latin typeface="DM Sans"/>
              <a:ea typeface="DM Sans"/>
              <a:cs typeface="DM Sans"/>
              <a:sym typeface="DM Sans"/>
            </a:endParaRPr>
          </a:p>
        </p:txBody>
      </p:sp>
      <p:pic>
        <p:nvPicPr>
          <p:cNvPr id="806" name="Google Shape;806;p143"/>
          <p:cNvPicPr preferRelativeResize="0"/>
          <p:nvPr/>
        </p:nvPicPr>
        <p:blipFill>
          <a:blip r:embed="rId3">
            <a:alphaModFix/>
          </a:blip>
          <a:stretch>
            <a:fillRect/>
          </a:stretch>
        </p:blipFill>
        <p:spPr>
          <a:xfrm>
            <a:off x="4307950" y="1598124"/>
            <a:ext cx="4565901" cy="2798951"/>
          </a:xfrm>
          <a:prstGeom prst="rect">
            <a:avLst/>
          </a:prstGeom>
          <a:noFill/>
          <a:ln>
            <a:noFill/>
          </a:ln>
        </p:spPr>
      </p:pic>
      <p:grpSp>
        <p:nvGrpSpPr>
          <p:cNvPr id="807" name="Google Shape;807;p143"/>
          <p:cNvGrpSpPr/>
          <p:nvPr/>
        </p:nvGrpSpPr>
        <p:grpSpPr>
          <a:xfrm>
            <a:off x="8331151" y="86573"/>
            <a:ext cx="738900" cy="738900"/>
            <a:chOff x="473351" y="619523"/>
            <a:chExt cx="738900" cy="738900"/>
          </a:xfrm>
        </p:grpSpPr>
        <p:sp>
          <p:nvSpPr>
            <p:cNvPr id="808" name="Google Shape;808;p14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9" name="Google Shape;809;p143"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15" name="Google Shape;815;p14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ejemplo, podría ser llamado </a:t>
            </a:r>
            <a:r>
              <a:rPr b="1" lang="es" sz="1350">
                <a:latin typeface="DM Sans"/>
                <a:ea typeface="DM Sans"/>
                <a:cs typeface="DM Sans"/>
                <a:sym typeface="DM Sans"/>
              </a:rPr>
              <a:t>“mi_repositorio”</a:t>
            </a:r>
            <a:r>
              <a:rPr lang="es" sz="1350">
                <a:latin typeface="DM Sans"/>
                <a:ea typeface="DM Sans"/>
                <a:cs typeface="DM Sans"/>
                <a:sym typeface="DM Sans"/>
              </a:rPr>
              <a:t>, para que pruebes con los archivos que trabajaste en el desafío de GIT.</a:t>
            </a:r>
            <a:endParaRPr sz="1350">
              <a:latin typeface="DM Sans"/>
              <a:ea typeface="DM Sans"/>
              <a:cs typeface="DM Sans"/>
              <a:sym typeface="DM Sans"/>
            </a:endParaRPr>
          </a:p>
        </p:txBody>
      </p:sp>
      <p:pic>
        <p:nvPicPr>
          <p:cNvPr id="816" name="Google Shape;816;p144"/>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17" name="Google Shape;817;p144"/>
          <p:cNvGrpSpPr/>
          <p:nvPr/>
        </p:nvGrpSpPr>
        <p:grpSpPr>
          <a:xfrm>
            <a:off x="8331151" y="86573"/>
            <a:ext cx="738900" cy="738900"/>
            <a:chOff x="473351" y="619523"/>
            <a:chExt cx="738900" cy="738900"/>
          </a:xfrm>
        </p:grpSpPr>
        <p:sp>
          <p:nvSpPr>
            <p:cNvPr id="818" name="Google Shape;818;p14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144"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25" name="Google Shape;825;p145"/>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Elegimos “</a:t>
            </a:r>
            <a:r>
              <a:rPr b="1" lang="es" sz="1350">
                <a:latin typeface="DM Sans"/>
                <a:ea typeface="DM Sans"/>
                <a:cs typeface="DM Sans"/>
                <a:sym typeface="DM Sans"/>
              </a:rPr>
              <a:t>público</a:t>
            </a:r>
            <a:r>
              <a:rPr lang="es" sz="1350">
                <a:latin typeface="DM Sans"/>
                <a:ea typeface="DM Sans"/>
                <a:cs typeface="DM Sans"/>
                <a:sym typeface="DM Sans"/>
              </a:rPr>
              <a:t>” o “</a:t>
            </a:r>
            <a:r>
              <a:rPr b="1" lang="es" sz="1350">
                <a:latin typeface="DM Sans"/>
                <a:ea typeface="DM Sans"/>
                <a:cs typeface="DM Sans"/>
                <a:sym typeface="DM Sans"/>
              </a:rPr>
              <a:t>privado</a:t>
            </a:r>
            <a:r>
              <a:rPr lang="es" sz="1350">
                <a:latin typeface="DM Sans"/>
                <a:ea typeface="DM Sans"/>
                <a:cs typeface="DM Sans"/>
                <a:sym typeface="DM Sans"/>
              </a:rPr>
              <a:t>”. Si bien con privado limitamos el acceso a cualquier persona, no nos permitirá mostrar nuestro código como página web, por lo que elegimos “público”.</a:t>
            </a:r>
            <a:endParaRPr sz="1350">
              <a:latin typeface="DM Sans"/>
              <a:ea typeface="DM Sans"/>
              <a:cs typeface="DM Sans"/>
              <a:sym typeface="DM Sans"/>
            </a:endParaRPr>
          </a:p>
        </p:txBody>
      </p:sp>
      <p:pic>
        <p:nvPicPr>
          <p:cNvPr id="826" name="Google Shape;826;p145"/>
          <p:cNvPicPr preferRelativeResize="0"/>
          <p:nvPr/>
        </p:nvPicPr>
        <p:blipFill>
          <a:blip r:embed="rId3">
            <a:alphaModFix/>
          </a:blip>
          <a:stretch>
            <a:fillRect/>
          </a:stretch>
        </p:blipFill>
        <p:spPr>
          <a:xfrm>
            <a:off x="4479600" y="1552225"/>
            <a:ext cx="4134849" cy="3037676"/>
          </a:xfrm>
          <a:prstGeom prst="rect">
            <a:avLst/>
          </a:prstGeom>
          <a:noFill/>
          <a:ln>
            <a:noFill/>
          </a:ln>
        </p:spPr>
      </p:pic>
      <p:grpSp>
        <p:nvGrpSpPr>
          <p:cNvPr id="827" name="Google Shape;827;p145"/>
          <p:cNvGrpSpPr/>
          <p:nvPr/>
        </p:nvGrpSpPr>
        <p:grpSpPr>
          <a:xfrm>
            <a:off x="8331151" y="86573"/>
            <a:ext cx="738900" cy="738900"/>
            <a:chOff x="473351" y="619523"/>
            <a:chExt cx="738900" cy="738900"/>
          </a:xfrm>
        </p:grpSpPr>
        <p:sp>
          <p:nvSpPr>
            <p:cNvPr id="828" name="Google Shape;828;p1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45"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35" name="Google Shape;835;p146"/>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Luego hacemos clic en “</a:t>
            </a:r>
            <a:r>
              <a:rPr b="1" lang="es" sz="1350">
                <a:latin typeface="DM Sans"/>
                <a:ea typeface="DM Sans"/>
                <a:cs typeface="DM Sans"/>
                <a:sym typeface="DM Sans"/>
              </a:rPr>
              <a:t>Create repository</a:t>
            </a:r>
            <a:r>
              <a:rPr lang="es" sz="1350">
                <a:latin typeface="DM Sans"/>
                <a:ea typeface="DM Sans"/>
                <a:cs typeface="DM Sans"/>
                <a:sym typeface="DM Sans"/>
              </a:rPr>
              <a:t>”</a:t>
            </a:r>
            <a:endParaRPr sz="1350">
              <a:latin typeface="DM Sans"/>
              <a:ea typeface="DM Sans"/>
              <a:cs typeface="DM Sans"/>
              <a:sym typeface="DM Sans"/>
            </a:endParaRPr>
          </a:p>
        </p:txBody>
      </p:sp>
      <p:pic>
        <p:nvPicPr>
          <p:cNvPr id="836" name="Google Shape;836;p146"/>
          <p:cNvPicPr preferRelativeResize="0"/>
          <p:nvPr/>
        </p:nvPicPr>
        <p:blipFill>
          <a:blip r:embed="rId3">
            <a:alphaModFix/>
          </a:blip>
          <a:stretch>
            <a:fillRect/>
          </a:stretch>
        </p:blipFill>
        <p:spPr>
          <a:xfrm>
            <a:off x="4637300" y="1614250"/>
            <a:ext cx="3977160" cy="2921825"/>
          </a:xfrm>
          <a:prstGeom prst="rect">
            <a:avLst/>
          </a:prstGeom>
          <a:noFill/>
          <a:ln>
            <a:noFill/>
          </a:ln>
        </p:spPr>
      </p:pic>
      <p:grpSp>
        <p:nvGrpSpPr>
          <p:cNvPr id="837" name="Google Shape;837;p146"/>
          <p:cNvGrpSpPr/>
          <p:nvPr/>
        </p:nvGrpSpPr>
        <p:grpSpPr>
          <a:xfrm>
            <a:off x="8331151" y="86573"/>
            <a:ext cx="738900" cy="738900"/>
            <a:chOff x="473351" y="619523"/>
            <a:chExt cx="738900" cy="738900"/>
          </a:xfrm>
        </p:grpSpPr>
        <p:sp>
          <p:nvSpPr>
            <p:cNvPr id="838" name="Google Shape;838;p1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4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Creando un repositorio</a:t>
            </a:r>
            <a:endParaRPr b="1" sz="4000">
              <a:solidFill>
                <a:schemeClr val="dk1"/>
              </a:solidFill>
              <a:latin typeface="DM Sans"/>
              <a:ea typeface="DM Sans"/>
              <a:cs typeface="DM Sans"/>
              <a:sym typeface="DM Sans"/>
            </a:endParaRPr>
          </a:p>
        </p:txBody>
      </p:sp>
      <p:sp>
        <p:nvSpPr>
          <p:cNvPr id="845" name="Google Shape;845;p147"/>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Repositorio creado 😎</a:t>
            </a:r>
            <a:endParaRPr sz="1350">
              <a:latin typeface="DM Sans"/>
              <a:ea typeface="DM Sans"/>
              <a:cs typeface="DM Sans"/>
              <a:sym typeface="DM Sans"/>
            </a:endParaRPr>
          </a:p>
        </p:txBody>
      </p:sp>
      <p:pic>
        <p:nvPicPr>
          <p:cNvPr id="846" name="Google Shape;846;p147"/>
          <p:cNvPicPr preferRelativeResize="0"/>
          <p:nvPr/>
        </p:nvPicPr>
        <p:blipFill rotWithShape="1">
          <a:blip r:embed="rId3">
            <a:alphaModFix/>
          </a:blip>
          <a:srcRect b="0" l="0" r="0" t="2372"/>
          <a:stretch/>
        </p:blipFill>
        <p:spPr>
          <a:xfrm>
            <a:off x="3691850" y="1358425"/>
            <a:ext cx="4922602" cy="3272850"/>
          </a:xfrm>
          <a:prstGeom prst="rect">
            <a:avLst/>
          </a:prstGeom>
          <a:noFill/>
          <a:ln>
            <a:noFill/>
          </a:ln>
        </p:spPr>
      </p:pic>
      <p:grpSp>
        <p:nvGrpSpPr>
          <p:cNvPr id="847" name="Google Shape;847;p147"/>
          <p:cNvGrpSpPr/>
          <p:nvPr/>
        </p:nvGrpSpPr>
        <p:grpSpPr>
          <a:xfrm>
            <a:off x="8331151" y="86573"/>
            <a:ext cx="738900" cy="738900"/>
            <a:chOff x="473351" y="619523"/>
            <a:chExt cx="738900" cy="738900"/>
          </a:xfrm>
        </p:grpSpPr>
        <p:sp>
          <p:nvSpPr>
            <p:cNvPr id="848" name="Google Shape;848;p14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14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148"/>
          <p:cNvGrpSpPr/>
          <p:nvPr/>
        </p:nvGrpSpPr>
        <p:grpSpPr>
          <a:xfrm>
            <a:off x="4202556" y="994173"/>
            <a:ext cx="738900" cy="738900"/>
            <a:chOff x="974706" y="2467173"/>
            <a:chExt cx="738900" cy="738900"/>
          </a:xfrm>
        </p:grpSpPr>
        <p:sp>
          <p:nvSpPr>
            <p:cNvPr id="855" name="Google Shape;855;p14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57" name="Google Shape;857;p14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highlight>
                <a:srgbClr val="EAFF6A"/>
              </a:highlight>
              <a:latin typeface="DM Sans"/>
              <a:ea typeface="DM Sans"/>
              <a:cs typeface="DM Sans"/>
              <a:sym typeface="DM Sans"/>
            </a:endParaRPr>
          </a:p>
        </p:txBody>
      </p:sp>
      <p:sp>
        <p:nvSpPr>
          <p:cNvPr id="858" name="Google Shape;858;p14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859" name="Google Shape;859;p148"/>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Subiremos nuestro primer repositorio.</a:t>
            </a:r>
            <a:endParaRPr sz="2000">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GIT?</a:t>
            </a:r>
            <a:endParaRPr b="1" sz="40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149"/>
          <p:cNvGrpSpPr/>
          <p:nvPr/>
        </p:nvGrpSpPr>
        <p:grpSpPr>
          <a:xfrm>
            <a:off x="457347" y="468297"/>
            <a:ext cx="431074" cy="431074"/>
            <a:chOff x="974706" y="2467173"/>
            <a:chExt cx="738900" cy="738900"/>
          </a:xfrm>
        </p:grpSpPr>
        <p:sp>
          <p:nvSpPr>
            <p:cNvPr id="865" name="Google Shape;865;p14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14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67" name="Google Shape;867;p14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a:t>
            </a:r>
            <a:endParaRPr b="1" sz="4000">
              <a:solidFill>
                <a:schemeClr val="dk1"/>
              </a:solidFill>
              <a:latin typeface="DM Sans"/>
              <a:ea typeface="DM Sans"/>
              <a:cs typeface="DM Sans"/>
              <a:sym typeface="DM Sans"/>
            </a:endParaRPr>
          </a:p>
        </p:txBody>
      </p:sp>
      <p:pic>
        <p:nvPicPr>
          <p:cNvPr id="868" name="Google Shape;868;p1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69" name="Google Shape;869;p149"/>
          <p:cNvSpPr txBox="1"/>
          <p:nvPr/>
        </p:nvSpPr>
        <p:spPr>
          <a:xfrm>
            <a:off x="626025" y="20030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Crea el primer repositorio en GitHub con el material del proyecto de la clase anterior: Primer Módulo y Feliz Cumpleaños. </a:t>
            </a:r>
            <a:r>
              <a:rPr lang="es" sz="1350">
                <a:latin typeface="DM Sans"/>
                <a:ea typeface="DM Sans"/>
                <a:cs typeface="DM Sans"/>
                <a:sym typeface="DM Sans"/>
              </a:rPr>
              <a:t> </a:t>
            </a:r>
            <a:endParaRPr sz="1350">
              <a:latin typeface="DM Sans"/>
              <a:ea typeface="DM Sans"/>
              <a:cs typeface="DM Sans"/>
              <a:sym typeface="DM Sans"/>
            </a:endParaRPr>
          </a:p>
        </p:txBody>
      </p:sp>
      <p:sp>
        <p:nvSpPr>
          <p:cNvPr id="870" name="Google Shape;870;p14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50"/>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GitHub: vamos a subir nuestro repositorio</a:t>
            </a:r>
            <a:endParaRPr b="1" sz="4000">
              <a:solidFill>
                <a:schemeClr val="dk1"/>
              </a:solidFill>
              <a:latin typeface="DM Sans"/>
              <a:ea typeface="DM Sans"/>
              <a:cs typeface="DM Sans"/>
              <a:sym typeface="DM Sans"/>
            </a:endParaRPr>
          </a:p>
        </p:txBody>
      </p:sp>
      <p:sp>
        <p:nvSpPr>
          <p:cNvPr id="876" name="Google Shape;876;p150"/>
          <p:cNvSpPr txBox="1"/>
          <p:nvPr/>
        </p:nvSpPr>
        <p:spPr>
          <a:xfrm>
            <a:off x="457350" y="2374675"/>
            <a:ext cx="700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Vamos a nuestra terminal y nos ubicamos en el proyecto creado en la clase pasada. Copiaremos las siguientes líneas para realizar el “push” de los archivos a nuestro servidor en GitHub.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877" name="Google Shape;877;p150"/>
          <p:cNvGraphicFramePr/>
          <p:nvPr/>
        </p:nvGraphicFramePr>
        <p:xfrm>
          <a:off x="643800" y="3248250"/>
          <a:ext cx="3000000" cy="3000000"/>
        </p:xfrm>
        <a:graphic>
          <a:graphicData uri="http://schemas.openxmlformats.org/drawingml/2006/table">
            <a:tbl>
              <a:tblPr>
                <a:noFill/>
                <a:tableStyleId>{18055FA4-2E1A-43B5-AD09-1C5DB9DC31B0}</a:tableStyleId>
              </a:tblPr>
              <a:tblGrid>
                <a:gridCol w="7856400"/>
              </a:tblGrid>
              <a:tr h="1208600">
                <a:tc>
                  <a:txBody>
                    <a:bodyPr/>
                    <a:lstStyle/>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1: Me ubico en mi repositorio */</a:t>
                      </a:r>
                      <a:endParaRPr>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3F3F3"/>
                          </a:solidFill>
                          <a:highlight>
                            <a:schemeClr val="dk1"/>
                          </a:highlight>
                          <a:latin typeface="Didact Gothic"/>
                          <a:ea typeface="Didact Gothic"/>
                          <a:cs typeface="Didact Gothic"/>
                          <a:sym typeface="Didact Gothic"/>
                        </a:rPr>
                        <a:t>$ cd Documents/Proyectos_Coder/mi_repositorio</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666666"/>
                          </a:solidFill>
                          <a:highlight>
                            <a:schemeClr val="dk1"/>
                          </a:highlight>
                          <a:latin typeface="Didact Gothic"/>
                          <a:ea typeface="Didact Gothic"/>
                          <a:cs typeface="Didact Gothic"/>
                          <a:sym typeface="Didact Gothic"/>
                        </a:rPr>
                        <a:t>/* Paso 2: Indico cuál será mi nuevo repositorio remoto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remote add origin https://github.com/miuser/mi_repositorio.git</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grpSp>
        <p:nvGrpSpPr>
          <p:cNvPr id="878" name="Google Shape;878;p150"/>
          <p:cNvGrpSpPr/>
          <p:nvPr/>
        </p:nvGrpSpPr>
        <p:grpSpPr>
          <a:xfrm>
            <a:off x="457347" y="468297"/>
            <a:ext cx="431074" cy="431074"/>
            <a:chOff x="974706" y="2467173"/>
            <a:chExt cx="738900" cy="738900"/>
          </a:xfrm>
        </p:grpSpPr>
        <p:sp>
          <p:nvSpPr>
            <p:cNvPr id="879" name="Google Shape;879;p15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 name="Google Shape;880;p15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81" name="Google Shape;881;p15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1"/>
          <p:cNvSpPr txBox="1"/>
          <p:nvPr/>
        </p:nvSpPr>
        <p:spPr>
          <a:xfrm>
            <a:off x="457350" y="1458950"/>
            <a:ext cx="5368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GitHub está trabajando…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aphicFrame>
        <p:nvGraphicFramePr>
          <p:cNvPr id="887" name="Google Shape;887;p151"/>
          <p:cNvGraphicFramePr/>
          <p:nvPr/>
        </p:nvGraphicFramePr>
        <p:xfrm>
          <a:off x="2844150" y="1458950"/>
          <a:ext cx="3000000" cy="3000000"/>
        </p:xfrm>
        <a:graphic>
          <a:graphicData uri="http://schemas.openxmlformats.org/drawingml/2006/table">
            <a:tbl>
              <a:tblPr>
                <a:noFill/>
                <a:tableStyleId>{18055FA4-2E1A-43B5-AD09-1C5DB9DC31B0}</a:tableStyleId>
              </a:tblPr>
              <a:tblGrid>
                <a:gridCol w="6051925"/>
              </a:tblGrid>
              <a:tr h="1893050">
                <a:tc>
                  <a:txBody>
                    <a:bodyPr/>
                    <a:lstStyle/>
                    <a:p>
                      <a:pPr indent="0" lvl="0" marL="0" rtl="0" algn="l">
                        <a:spcBef>
                          <a:spcPts val="0"/>
                        </a:spcBef>
                        <a:spcAft>
                          <a:spcPts val="0"/>
                        </a:spcAft>
                        <a:buClr>
                          <a:schemeClr val="dk1"/>
                        </a:buClr>
                        <a:buSzPts val="1100"/>
                        <a:buFont typeface="Arial"/>
                        <a:buNone/>
                      </a:pPr>
                      <a:r>
                        <a:rPr lang="es">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chemeClr val="dk1"/>
                          </a:highlight>
                          <a:latin typeface="Didact Gothic"/>
                          <a:ea typeface="Didact Gothic"/>
                          <a:cs typeface="Didact Gothic"/>
                          <a:sym typeface="Didact Gothic"/>
                        </a:rPr>
                        <a:t>$ git push -u origin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Username for 'https://github.com': miuser </a:t>
                      </a:r>
                      <a:r>
                        <a:rPr lang="es">
                          <a:solidFill>
                            <a:srgbClr val="999999"/>
                          </a:solidFill>
                          <a:highlight>
                            <a:schemeClr val="dk1"/>
                          </a:highlight>
                          <a:latin typeface="Didact Gothic"/>
                          <a:ea typeface="Didact Gothic"/>
                          <a:cs typeface="Didact Gothic"/>
                          <a:sym typeface="Didact Gothic"/>
                        </a:rPr>
                        <a:t>/* Pedirá el usuario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Password for 'https://isaine@github.com': </a:t>
                      </a:r>
                      <a:r>
                        <a:rPr lang="es">
                          <a:solidFill>
                            <a:srgbClr val="999999"/>
                          </a:solidFill>
                          <a:highlight>
                            <a:schemeClr val="dk1"/>
                          </a:highlight>
                          <a:latin typeface="Didact Gothic"/>
                          <a:ea typeface="Didact Gothic"/>
                          <a:cs typeface="Didact Gothic"/>
                          <a:sym typeface="Didact Gothic"/>
                        </a:rPr>
                        <a:t>/* Pedirá el la clave de github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Counting objects: 9,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Delta compression using up to 4 threads.</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Compressing objects: 100% (6/6),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Writing objects: 100% (9/9), 869 bytes | 217.00 KiB/s,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Total 9 (delta 2), reused 0 (delta 0)</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remote: Resolving deltas: 100% (2/2), done.</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To https://github.com/miuser/mi_repositorio.git</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chemeClr val="dk1"/>
                          </a:highlight>
                          <a:latin typeface="Didact Gothic"/>
                          <a:ea typeface="Didact Gothic"/>
                          <a:cs typeface="Didact Gothic"/>
                          <a:sym typeface="Didact Gothic"/>
                        </a:rPr>
                        <a:t> * [new branch]  	master -&gt; master</a:t>
                      </a:r>
                      <a:endParaRPr>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F3F3F3"/>
                          </a:solidFill>
                          <a:highlight>
                            <a:schemeClr val="dk1"/>
                          </a:highlight>
                          <a:latin typeface="Didact Gothic"/>
                          <a:ea typeface="Didact Gothic"/>
                          <a:cs typeface="Didact Gothic"/>
                          <a:sym typeface="Didact Gothic"/>
                        </a:rPr>
                        <a:t>Branch 'master' set up to track remote branch 'master' from 'origin'.</a:t>
                      </a:r>
                      <a:endParaRPr>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88" name="Google Shape;888;p151"/>
          <p:cNvPicPr preferRelativeResize="0"/>
          <p:nvPr/>
        </p:nvPicPr>
        <p:blipFill>
          <a:blip r:embed="rId3">
            <a:alphaModFix/>
          </a:blip>
          <a:stretch>
            <a:fillRect/>
          </a:stretch>
        </p:blipFill>
        <p:spPr>
          <a:xfrm>
            <a:off x="827912" y="3201975"/>
            <a:ext cx="1317676" cy="1317676"/>
          </a:xfrm>
          <a:prstGeom prst="rect">
            <a:avLst/>
          </a:prstGeom>
          <a:noFill/>
          <a:ln>
            <a:noFill/>
          </a:ln>
        </p:spPr>
      </p:pic>
      <p:grpSp>
        <p:nvGrpSpPr>
          <p:cNvPr id="889" name="Google Shape;889;p151"/>
          <p:cNvGrpSpPr/>
          <p:nvPr/>
        </p:nvGrpSpPr>
        <p:grpSpPr>
          <a:xfrm>
            <a:off x="457347" y="468297"/>
            <a:ext cx="431074" cy="431074"/>
            <a:chOff x="974706" y="2467173"/>
            <a:chExt cx="738900" cy="738900"/>
          </a:xfrm>
        </p:grpSpPr>
        <p:sp>
          <p:nvSpPr>
            <p:cNvPr id="890" name="Google Shape;890;p15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151"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892" name="Google Shape;892;p15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nvSpPr>
        <p:spPr>
          <a:xfrm>
            <a:off x="457350" y="1321200"/>
            <a:ext cx="5368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archivos ya están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GitHub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898" name="Google Shape;898;p152"/>
          <p:cNvPicPr preferRelativeResize="0"/>
          <p:nvPr/>
        </p:nvPicPr>
        <p:blipFill>
          <a:blip r:embed="rId3">
            <a:alphaModFix/>
          </a:blip>
          <a:stretch>
            <a:fillRect/>
          </a:stretch>
        </p:blipFill>
        <p:spPr>
          <a:xfrm>
            <a:off x="1836025" y="1862900"/>
            <a:ext cx="6586450" cy="2658975"/>
          </a:xfrm>
          <a:prstGeom prst="rect">
            <a:avLst/>
          </a:prstGeom>
          <a:noFill/>
          <a:ln>
            <a:noFill/>
          </a:ln>
        </p:spPr>
      </p:pic>
      <p:grpSp>
        <p:nvGrpSpPr>
          <p:cNvPr id="899" name="Google Shape;899;p152"/>
          <p:cNvGrpSpPr/>
          <p:nvPr/>
        </p:nvGrpSpPr>
        <p:grpSpPr>
          <a:xfrm>
            <a:off x="457347" y="468297"/>
            <a:ext cx="431074" cy="431074"/>
            <a:chOff x="974706" y="2467173"/>
            <a:chExt cx="738900" cy="738900"/>
          </a:xfrm>
        </p:grpSpPr>
        <p:sp>
          <p:nvSpPr>
            <p:cNvPr id="900" name="Google Shape;900;p15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 name="Google Shape;901;p15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902" name="Google Shape;902;p1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3"/>
          <p:cNvSpPr txBox="1"/>
          <p:nvPr/>
        </p:nvSpPr>
        <p:spPr>
          <a:xfrm>
            <a:off x="473350" y="688825"/>
            <a:ext cx="8127600" cy="766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200">
                <a:solidFill>
                  <a:srgbClr val="FF0000"/>
                </a:solidFill>
                <a:latin typeface="DM Sans"/>
                <a:ea typeface="DM Sans"/>
                <a:cs typeface="DM Sans"/>
                <a:sym typeface="DM Sans"/>
              </a:rPr>
              <a:t>¡Atención!</a:t>
            </a:r>
            <a:endParaRPr b="1" sz="4200">
              <a:solidFill>
                <a:srgbClr val="FF0000"/>
              </a:solidFill>
              <a:latin typeface="DM Sans"/>
              <a:ea typeface="DM Sans"/>
              <a:cs typeface="DM Sans"/>
              <a:sym typeface="DM Sans"/>
            </a:endParaRPr>
          </a:p>
        </p:txBody>
      </p:sp>
      <p:sp>
        <p:nvSpPr>
          <p:cNvPr id="908" name="Google Shape;908;p153"/>
          <p:cNvSpPr txBox="1"/>
          <p:nvPr/>
        </p:nvSpPr>
        <p:spPr>
          <a:xfrm>
            <a:off x="473350" y="1626100"/>
            <a:ext cx="812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dk1"/>
                </a:solidFill>
                <a:latin typeface="DM Sans"/>
                <a:ea typeface="DM Sans"/>
                <a:cs typeface="DM Sans"/>
                <a:sym typeface="DM Sans"/>
              </a:rPr>
              <a:t>Recuerda instalar </a:t>
            </a:r>
            <a:r>
              <a:rPr b="1" lang="es" sz="2000">
                <a:solidFill>
                  <a:srgbClr val="83AEFB"/>
                </a:solidFill>
                <a:latin typeface="DM Sans"/>
                <a:ea typeface="DM Sans"/>
                <a:cs typeface="DM Sans"/>
                <a:sym typeface="DM Sans"/>
              </a:rPr>
              <a:t>Django</a:t>
            </a:r>
            <a:r>
              <a:rPr b="1" lang="es" sz="2000">
                <a:solidFill>
                  <a:schemeClr val="dk1"/>
                </a:solidFill>
                <a:latin typeface="DM Sans"/>
                <a:ea typeface="DM Sans"/>
                <a:cs typeface="DM Sans"/>
                <a:sym typeface="DM Sans"/>
              </a:rPr>
              <a:t> para el</a:t>
            </a:r>
            <a:r>
              <a:rPr b="1" lang="es" sz="2000">
                <a:solidFill>
                  <a:schemeClr val="dk1"/>
                </a:solidFill>
                <a:latin typeface="DM Sans"/>
                <a:ea typeface="DM Sans"/>
                <a:cs typeface="DM Sans"/>
                <a:sym typeface="DM Sans"/>
              </a:rPr>
              <a:t> próximo encuentro</a:t>
            </a:r>
            <a:r>
              <a:rPr b="1" lang="es" sz="2000">
                <a:solidFill>
                  <a:schemeClr val="dk1"/>
                </a:solidFill>
                <a:latin typeface="DM Sans"/>
                <a:ea typeface="DM Sans"/>
                <a:cs typeface="DM Sans"/>
                <a:sym typeface="DM Sans"/>
              </a:rPr>
              <a:t>. </a:t>
            </a:r>
            <a:endParaRPr b="1" sz="20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dk1"/>
                </a:solidFill>
                <a:latin typeface="DM Sans"/>
                <a:ea typeface="DM Sans"/>
                <a:cs typeface="DM Sans"/>
                <a:sym typeface="DM Sans"/>
              </a:rPr>
              <a:t>Encontrarás un tutorial en la carpeta de la clase.</a:t>
            </a:r>
            <a:endParaRPr b="1" sz="2000">
              <a:solidFill>
                <a:schemeClr val="dk1"/>
              </a:solidFill>
              <a:latin typeface="Helvetica Neue"/>
              <a:ea typeface="Helvetica Neue"/>
              <a:cs typeface="Helvetica Neue"/>
              <a:sym typeface="Helvetica Neue"/>
            </a:endParaRPr>
          </a:p>
        </p:txBody>
      </p:sp>
      <p:pic>
        <p:nvPicPr>
          <p:cNvPr id="909" name="Google Shape;909;p153" title="gif de persona escribiendo código"/>
          <p:cNvPicPr preferRelativeResize="0"/>
          <p:nvPr/>
        </p:nvPicPr>
        <p:blipFill>
          <a:blip r:embed="rId3">
            <a:alphaModFix/>
          </a:blip>
          <a:stretch>
            <a:fillRect/>
          </a:stretch>
        </p:blipFill>
        <p:spPr>
          <a:xfrm>
            <a:off x="3456509" y="2891712"/>
            <a:ext cx="2230974" cy="1246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915" name="Google Shape;915;p154"/>
          <p:cNvGrpSpPr/>
          <p:nvPr/>
        </p:nvGrpSpPr>
        <p:grpSpPr>
          <a:xfrm>
            <a:off x="4202550" y="994173"/>
            <a:ext cx="738900" cy="738900"/>
            <a:chOff x="4202550" y="994173"/>
            <a:chExt cx="738900" cy="738900"/>
          </a:xfrm>
        </p:grpSpPr>
        <p:sp>
          <p:nvSpPr>
            <p:cNvPr id="916" name="Google Shape;916;p15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17" name="Google Shape;917;p15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923" name="Google Shape;923;p155"/>
          <p:cNvGrpSpPr/>
          <p:nvPr/>
        </p:nvGrpSpPr>
        <p:grpSpPr>
          <a:xfrm>
            <a:off x="457358" y="468285"/>
            <a:ext cx="431074" cy="431074"/>
            <a:chOff x="4202550" y="994173"/>
            <a:chExt cx="738900" cy="738900"/>
          </a:xfrm>
        </p:grpSpPr>
        <p:sp>
          <p:nvSpPr>
            <p:cNvPr id="924" name="Google Shape;924;p15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25" name="Google Shape;925;p15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926" name="Google Shape;926;p15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927" name="Google Shape;927;p155"/>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928" name="Google Shape;928;p155"/>
          <p:cNvSpPr txBox="1"/>
          <p:nvPr/>
        </p:nvSpPr>
        <p:spPr>
          <a:xfrm>
            <a:off x="457350" y="1725800"/>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Git Cheat Sheet</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GitHub Education</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Tutoriales de uso GitHub</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GitHub</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Cómo usar la integración Git en Visual Studio Code</a:t>
            </a:r>
            <a:r>
              <a:rPr lang="es" sz="1350">
                <a:solidFill>
                  <a:srgbClr val="83AEFB"/>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Digital Ocean</a:t>
            </a:r>
            <a:endParaRPr b="1" sz="1350">
              <a:solidFill>
                <a:srgbClr val="999999"/>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5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939" name="Google Shape;939;p157"/>
          <p:cNvSpPr txBox="1"/>
          <p:nvPr/>
        </p:nvSpPr>
        <p:spPr>
          <a:xfrm>
            <a:off x="2109143" y="2502363"/>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 instalación, configuración, repositorio y ramas. </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GitHub: definición, creación de repositorio, suba de proyecto. </a:t>
            </a:r>
            <a:endParaRPr sz="1350">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363" name="Google Shape;363;p87"/>
          <p:cNvSpPr txBox="1"/>
          <p:nvPr/>
        </p:nvSpPr>
        <p:spPr>
          <a:xfrm>
            <a:off x="473350" y="1908175"/>
            <a:ext cx="5809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Un sistema que registra los cambios realizados sobre un archivo o conjunto de archivos a lo largo del tiempo.</a:t>
            </a:r>
            <a:endParaRPr sz="1350">
              <a:latin typeface="DM Sans"/>
              <a:ea typeface="DM Sans"/>
              <a:cs typeface="DM Sans"/>
              <a:sym typeface="DM Sans"/>
            </a:endParaRPr>
          </a:p>
        </p:txBody>
      </p:sp>
      <p:pic>
        <p:nvPicPr>
          <p:cNvPr id="364" name="Google Shape;364;p87"/>
          <p:cNvPicPr preferRelativeResize="0"/>
          <p:nvPr/>
        </p:nvPicPr>
        <p:blipFill>
          <a:blip r:embed="rId3">
            <a:alphaModFix/>
          </a:blip>
          <a:stretch>
            <a:fillRect/>
          </a:stretch>
        </p:blipFill>
        <p:spPr>
          <a:xfrm>
            <a:off x="7245712" y="2296863"/>
            <a:ext cx="1315325" cy="5497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5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160"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GIT? </a:t>
            </a:r>
            <a:endParaRPr b="1" sz="4000">
              <a:solidFill>
                <a:schemeClr val="dk1"/>
              </a:solidFill>
              <a:latin typeface="DM Sans"/>
              <a:ea typeface="DM Sans"/>
              <a:cs typeface="DM Sans"/>
              <a:sym typeface="DM Sans"/>
            </a:endParaRPr>
          </a:p>
        </p:txBody>
      </p:sp>
      <p:sp>
        <p:nvSpPr>
          <p:cNvPr id="370" name="Google Shape;370;p88"/>
          <p:cNvSpPr txBox="1"/>
          <p:nvPr/>
        </p:nvSpPr>
        <p:spPr>
          <a:xfrm>
            <a:off x="473350" y="1908175"/>
            <a:ext cx="58092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a:t>
            </a:r>
            <a:r>
              <a:rPr lang="es" sz="1350">
                <a:solidFill>
                  <a:schemeClr val="dk1"/>
                </a:solidFill>
                <a:latin typeface="DM Sans"/>
                <a:ea typeface="DM Sans"/>
                <a:cs typeface="DM Sans"/>
                <a:sym typeface="DM Sans"/>
              </a:rPr>
              <a:t>on GIT, podemos ir a versiones anteriores, muy útil para errores y para la organización.</a:t>
            </a:r>
            <a:endParaRPr sz="1350">
              <a:solidFill>
                <a:schemeClr val="dk1"/>
              </a:solidFill>
              <a:latin typeface="DM Sans"/>
              <a:ea typeface="DM Sans"/>
              <a:cs typeface="DM Sans"/>
              <a:sym typeface="DM Sans"/>
            </a:endParaRPr>
          </a:p>
        </p:txBody>
      </p:sp>
      <p:pic>
        <p:nvPicPr>
          <p:cNvPr id="371" name="Google Shape;371;p88"/>
          <p:cNvPicPr preferRelativeResize="0"/>
          <p:nvPr/>
        </p:nvPicPr>
        <p:blipFill>
          <a:blip r:embed="rId3">
            <a:alphaModFix/>
          </a:blip>
          <a:stretch>
            <a:fillRect/>
          </a:stretch>
        </p:blipFill>
        <p:spPr>
          <a:xfrm>
            <a:off x="751138" y="2976225"/>
            <a:ext cx="3365705" cy="1540874"/>
          </a:xfrm>
          <a:prstGeom prst="rect">
            <a:avLst/>
          </a:prstGeom>
          <a:noFill/>
          <a:ln>
            <a:noFill/>
          </a:ln>
        </p:spPr>
      </p:pic>
      <p:pic>
        <p:nvPicPr>
          <p:cNvPr id="372" name="Google Shape;372;p88"/>
          <p:cNvPicPr preferRelativeResize="0"/>
          <p:nvPr/>
        </p:nvPicPr>
        <p:blipFill>
          <a:blip r:embed="rId4">
            <a:alphaModFix/>
          </a:blip>
          <a:stretch>
            <a:fillRect/>
          </a:stretch>
        </p:blipFill>
        <p:spPr>
          <a:xfrm>
            <a:off x="4534569" y="2976225"/>
            <a:ext cx="3858292" cy="15379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